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258" r:id="rId3"/>
    <p:sldId id="262" r:id="rId4"/>
    <p:sldId id="293" r:id="rId5"/>
    <p:sldId id="294" r:id="rId6"/>
    <p:sldId id="295" r:id="rId7"/>
    <p:sldId id="298" r:id="rId8"/>
    <p:sldId id="296" r:id="rId9"/>
    <p:sldId id="292" r:id="rId10"/>
    <p:sldId id="299" r:id="rId11"/>
    <p:sldId id="300" r:id="rId12"/>
    <p:sldId id="289" r:id="rId13"/>
    <p:sldId id="290" r:id="rId14"/>
    <p:sldId id="301" r:id="rId15"/>
    <p:sldId id="302" r:id="rId16"/>
    <p:sldId id="304" r:id="rId17"/>
    <p:sldId id="305" r:id="rId18"/>
    <p:sldId id="306" r:id="rId19"/>
    <p:sldId id="307" r:id="rId20"/>
    <p:sldId id="303" r:id="rId21"/>
    <p:sldId id="29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FB3"/>
    <a:srgbClr val="E8F1B5"/>
    <a:srgbClr val="A1EFA1"/>
    <a:srgbClr val="B0FFAA"/>
    <a:srgbClr val="F5FFBB"/>
    <a:srgbClr val="6497B1"/>
    <a:srgbClr val="FFB600"/>
    <a:srgbClr val="418A9D"/>
    <a:srgbClr val="FFCA52"/>
    <a:srgbClr val="FFE7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48"/>
  </p:normalViewPr>
  <p:slideViewPr>
    <p:cSldViewPr snapToGrid="0" showGuides="1">
      <p:cViewPr varScale="1">
        <p:scale>
          <a:sx n="117" d="100"/>
          <a:sy n="117" d="100"/>
        </p:scale>
        <p:origin x="4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533A9-A681-AF41-B165-FC1436AEEB25}" type="datetimeFigureOut">
              <a:rPr kumimoji="1" lang="ko-Kore-KR" altLang="en-US" smtClean="0"/>
              <a:t>2022. 1. 26.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A132B-ADA1-074D-8132-CE5E0A0032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231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A132B-ADA1-074D-8132-CE5E0A0032CB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665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2022. 1. 26.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png"/><Relationship Id="rId7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5454380" cy="707886"/>
            <a:chOff x="294640" y="3596640"/>
            <a:chExt cx="5454380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5.3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164111" y="3709993"/>
              <a:ext cx="45849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사전 훈련된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컨브넷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사용하기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5EC68E-FB0D-EF4E-94C6-DDA4379EE967}"/>
              </a:ext>
            </a:extLst>
          </p:cNvPr>
          <p:cNvGrpSpPr/>
          <p:nvPr/>
        </p:nvGrpSpPr>
        <p:grpSpPr>
          <a:xfrm>
            <a:off x="619016" y="4745772"/>
            <a:ext cx="3987632" cy="707886"/>
            <a:chOff x="294640" y="3596640"/>
            <a:chExt cx="398763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B1C0F-C743-3547-B4CE-3C5159AE2F7D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5.4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C67EFC-88B9-474F-9AE0-BA0C403C149D}"/>
                </a:ext>
              </a:extLst>
            </p:cNvPr>
            <p:cNvSpPr txBox="1"/>
            <p:nvPr/>
          </p:nvSpPr>
          <p:spPr>
            <a:xfrm>
              <a:off x="1164111" y="3709993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컨브넷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학습 시각화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31CD74-77B5-C449-9EAC-FF394A5966C7}"/>
              </a:ext>
            </a:extLst>
          </p:cNvPr>
          <p:cNvGrpSpPr/>
          <p:nvPr/>
        </p:nvGrpSpPr>
        <p:grpSpPr>
          <a:xfrm>
            <a:off x="619016" y="5729166"/>
            <a:ext cx="1733810" cy="707886"/>
            <a:chOff x="294640" y="3596640"/>
            <a:chExt cx="1733810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8B0AE4-C1F9-764E-9266-5AD88216B91F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5.5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C29C34-C438-DF4B-8473-14FFAA50A9C9}"/>
                </a:ext>
              </a:extLst>
            </p:cNvPr>
            <p:cNvSpPr txBox="1"/>
            <p:nvPr/>
          </p:nvSpPr>
          <p:spPr>
            <a:xfrm>
              <a:off x="1164111" y="370999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정리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모델 미세 조정하기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3B8E86B-5CA1-A248-9DBD-067DE0D09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5219700" cy="46101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F824A8-4AC2-D542-AA93-C44AB1AE4892}"/>
              </a:ext>
            </a:extLst>
          </p:cNvPr>
          <p:cNvGrpSpPr/>
          <p:nvPr/>
        </p:nvGrpSpPr>
        <p:grpSpPr>
          <a:xfrm>
            <a:off x="7109845" y="1673323"/>
            <a:ext cx="3628565" cy="4907372"/>
            <a:chOff x="6904447" y="1616764"/>
            <a:chExt cx="3628565" cy="490737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CC9A97-AC5E-194C-8D47-5BB76B928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447" y="4093293"/>
              <a:ext cx="3628565" cy="243084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26D166-CC04-A942-8837-8C7814403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447" y="1616764"/>
              <a:ext cx="3628565" cy="2444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28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모델 미세 조정하기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C32CB-BB0F-6142-8FE3-C5CA08494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6909403" cy="464116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CF72B9-CD98-5D4C-8EB3-2E12913634F0}"/>
              </a:ext>
            </a:extLst>
          </p:cNvPr>
          <p:cNvGrpSpPr/>
          <p:nvPr/>
        </p:nvGrpSpPr>
        <p:grpSpPr>
          <a:xfrm>
            <a:off x="7962259" y="1914036"/>
            <a:ext cx="3427564" cy="4641165"/>
            <a:chOff x="7669863" y="1297910"/>
            <a:chExt cx="3979810" cy="53889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8B4589F-C0B7-7547-8C6A-EDC89A287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863" y="1297910"/>
              <a:ext cx="3965018" cy="266307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1FFC0C-9431-064C-8599-AC8CB1BF6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656" y="4048461"/>
              <a:ext cx="3965017" cy="2638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57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52467" y="3135650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2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5.4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6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E5DB7-C76C-2B43-BE09-211D4711A925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컨브넷의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시각적 표현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F7E166-8157-BA4D-AF54-2DEFEC96C5A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F2A6A-C305-7949-8F6E-B827A76BAFE6}"/>
              </a:ext>
            </a:extLst>
          </p:cNvPr>
          <p:cNvSpPr txBox="1"/>
          <p:nvPr/>
        </p:nvSpPr>
        <p:spPr>
          <a:xfrm>
            <a:off x="339536" y="1914037"/>
            <a:ext cx="6478055" cy="204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ore-KR" b="1" dirty="0"/>
              <a:t>•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컨브넷</a:t>
            </a:r>
            <a:r>
              <a:rPr kumimoji="1" lang="ko-KR" altLang="en-US" b="1" dirty="0"/>
              <a:t> 중간층의 출력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중간층에 있는 활성화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을 시각화하기</a:t>
            </a:r>
            <a:endParaRPr kumimoji="1" lang="en-US" altLang="ko-KR" b="1" dirty="0"/>
          </a:p>
          <a:p>
            <a:pPr>
              <a:lnSpc>
                <a:spcPct val="250000"/>
              </a:lnSpc>
            </a:pPr>
            <a:r>
              <a:rPr kumimoji="1" lang="en-US" altLang="ko-Kore-KR" b="1" dirty="0"/>
              <a:t>•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컨브넷</a:t>
            </a:r>
            <a:r>
              <a:rPr kumimoji="1" lang="ko-KR" altLang="en-US" b="1" dirty="0"/>
              <a:t> 필터를 시각화하기</a:t>
            </a:r>
            <a:endParaRPr kumimoji="1" lang="en-US" altLang="ko-KR" b="1" dirty="0"/>
          </a:p>
          <a:p>
            <a:pPr>
              <a:lnSpc>
                <a:spcPct val="250000"/>
              </a:lnSpc>
            </a:pPr>
            <a:r>
              <a:rPr kumimoji="1" lang="en-US" altLang="ko-Kore-KR" b="1" dirty="0"/>
              <a:t>•</a:t>
            </a:r>
            <a:r>
              <a:rPr kumimoji="1" lang="ko-KR" altLang="en-US" b="1" dirty="0"/>
              <a:t> 클래스 활성화에 대한 </a:t>
            </a:r>
            <a:r>
              <a:rPr kumimoji="1" lang="ko-KR" altLang="en-US" b="1" dirty="0" err="1"/>
              <a:t>히트맵을</a:t>
            </a:r>
            <a:r>
              <a:rPr kumimoji="1" lang="ko-KR" altLang="en-US" b="1" dirty="0"/>
              <a:t> 이미지에 시각화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3599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E5DB7-C76C-2B43-BE09-211D4711A925}"/>
              </a:ext>
            </a:extLst>
          </p:cNvPr>
          <p:cNvSpPr txBox="1"/>
          <p:nvPr/>
        </p:nvSpPr>
        <p:spPr>
          <a:xfrm>
            <a:off x="339536" y="1264666"/>
            <a:ext cx="10621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중간층의 활성화 시각화하기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 -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네트워크에 있는 여러 </a:t>
            </a:r>
            <a:r>
              <a:rPr lang="ko-KR" altLang="en-US" sz="2000" spc="-300" dirty="0" err="1">
                <a:solidFill>
                  <a:srgbClr val="393939"/>
                </a:solidFill>
                <a:latin typeface="+mn-ea"/>
              </a:rPr>
              <a:t>합성곱과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 err="1">
                <a:solidFill>
                  <a:srgbClr val="393939"/>
                </a:solidFill>
                <a:latin typeface="+mn-ea"/>
              </a:rPr>
              <a:t>풀링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층이 출력하는 특성 </a:t>
            </a:r>
            <a:r>
              <a:rPr lang="ko-KR" altLang="en-US" sz="2000" spc="-300" dirty="0" err="1">
                <a:solidFill>
                  <a:srgbClr val="393939"/>
                </a:solidFill>
                <a:latin typeface="+mn-ea"/>
              </a:rPr>
              <a:t>맵을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그리는 것</a:t>
            </a:r>
            <a:endParaRPr lang="ko-KR" altLang="en-US" sz="20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F7E166-8157-BA4D-AF54-2DEFEC96C5A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E0F73F0-3BCC-A04A-B24D-222363317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2193131"/>
            <a:ext cx="3557384" cy="15308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ECC05B4-F2E4-074E-8EBF-0AF514281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4190737"/>
            <a:ext cx="2249427" cy="25499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7F2FB-5C17-EC4D-87AB-0327AB93C555}"/>
              </a:ext>
            </a:extLst>
          </p:cNvPr>
          <p:cNvSpPr txBox="1"/>
          <p:nvPr/>
        </p:nvSpPr>
        <p:spPr>
          <a:xfrm>
            <a:off x="186080" y="1852216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개별 이미지 </a:t>
            </a:r>
            <a:r>
              <a:rPr kumimoji="1" lang="ko-KR" altLang="en-US" sz="1400" dirty="0" err="1"/>
              <a:t>전처리하기</a:t>
            </a:r>
            <a:endParaRPr kumimoji="1"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DB3A0-D44A-3141-AE74-0CDD5EF7872B}"/>
              </a:ext>
            </a:extLst>
          </p:cNvPr>
          <p:cNvSpPr txBox="1"/>
          <p:nvPr/>
        </p:nvSpPr>
        <p:spPr>
          <a:xfrm>
            <a:off x="186080" y="3871516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테스트 사진 출력하기</a:t>
            </a:r>
            <a:endParaRPr kumimoji="1" lang="ko-Kore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6CF307-F57F-854C-A720-D02E4E501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76" y="2166337"/>
            <a:ext cx="5388924" cy="4051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986E0A-963D-D041-A15A-C258B5AD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76" y="3005415"/>
            <a:ext cx="3557384" cy="2200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A71A67-F495-844C-93ED-DF2209F83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76" y="3738810"/>
            <a:ext cx="4171628" cy="29139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DC790C-8F87-3940-BCE7-51330FD037BE}"/>
              </a:ext>
            </a:extLst>
          </p:cNvPr>
          <p:cNvSpPr txBox="1"/>
          <p:nvPr/>
        </p:nvSpPr>
        <p:spPr>
          <a:xfrm>
            <a:off x="4933071" y="1852216"/>
            <a:ext cx="4528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입력 </a:t>
            </a:r>
            <a:r>
              <a:rPr kumimoji="1" lang="ko-KR" altLang="en-US" sz="1400" dirty="0" err="1"/>
              <a:t>텐서와</a:t>
            </a:r>
            <a:r>
              <a:rPr kumimoji="1" lang="ko-KR" altLang="en-US" sz="1400" dirty="0"/>
              <a:t> 출력 </a:t>
            </a:r>
            <a:r>
              <a:rPr kumimoji="1" lang="ko-KR" altLang="en-US" sz="1400" dirty="0" err="1"/>
              <a:t>텐서의</a:t>
            </a:r>
            <a:r>
              <a:rPr kumimoji="1" lang="ko-KR" altLang="en-US" sz="1400" dirty="0"/>
              <a:t> 리스트로 모델 객체 만들기</a:t>
            </a:r>
            <a:endParaRPr kumimoji="1" lang="ko-Kore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942F7B-BA19-4248-A832-F8719A1C3B10}"/>
              </a:ext>
            </a:extLst>
          </p:cNvPr>
          <p:cNvSpPr txBox="1"/>
          <p:nvPr/>
        </p:nvSpPr>
        <p:spPr>
          <a:xfrm>
            <a:off x="4933071" y="2699456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예측 모드로 모델 실행하기</a:t>
            </a:r>
            <a:endParaRPr kumimoji="1" lang="ko-Kore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03E5B-EE2C-1441-831B-BF8B531CF39E}"/>
              </a:ext>
            </a:extLst>
          </p:cNvPr>
          <p:cNvSpPr txBox="1"/>
          <p:nvPr/>
        </p:nvSpPr>
        <p:spPr>
          <a:xfrm>
            <a:off x="4933071" y="3418688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en-US" altLang="ko-KR" sz="1400" dirty="0"/>
              <a:t>20</a:t>
            </a:r>
            <a:r>
              <a:rPr kumimoji="1" lang="ko-KR" altLang="en-US" sz="1400" dirty="0"/>
              <a:t>번째 채널 시각화하기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6473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1A7D2F2-247B-A643-8B88-919552530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548924"/>
            <a:ext cx="4700626" cy="5043289"/>
          </a:xfrm>
          <a:prstGeom prst="rect">
            <a:avLst/>
          </a:prstGeom>
        </p:spPr>
      </p:pic>
      <p:pic>
        <p:nvPicPr>
          <p:cNvPr id="8" name="그림 7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58F49E06-0D2E-274A-83B2-270749885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63" y="1475983"/>
            <a:ext cx="5322999" cy="852683"/>
          </a:xfrm>
          <a:prstGeom prst="rect">
            <a:avLst/>
          </a:prstGeom>
        </p:spPr>
      </p:pic>
      <p:pic>
        <p:nvPicPr>
          <p:cNvPr id="12" name="그림 11" descr="텍스트, 디스플레이, 전자기기, 화면이(가) 표시된 사진&#10;&#10;자동 생성된 설명">
            <a:extLst>
              <a:ext uri="{FF2B5EF4-FFF2-40B4-BE49-F238E27FC236}">
                <a16:creationId xmlns:a16="http://schemas.microsoft.com/office/drawing/2014/main" id="{BA01C2EA-5FC6-7A4B-A8C7-66BBEB7EC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154" y="2328666"/>
            <a:ext cx="5335536" cy="1504734"/>
          </a:xfrm>
          <a:prstGeom prst="rect">
            <a:avLst/>
          </a:prstGeom>
        </p:spPr>
      </p:pic>
      <p:pic>
        <p:nvPicPr>
          <p:cNvPr id="16" name="그림 15" descr="텍스트, 디스플레이, 전자기기이(가) 표시된 사진&#10;&#10;자동 생성된 설명">
            <a:extLst>
              <a:ext uri="{FF2B5EF4-FFF2-40B4-BE49-F238E27FC236}">
                <a16:creationId xmlns:a16="http://schemas.microsoft.com/office/drawing/2014/main" id="{9FC717E1-D665-0945-A85E-2CDA76954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63" y="3833400"/>
            <a:ext cx="5391963" cy="2733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A110B4-4CE6-3E45-B92A-729C54B5A5F7}"/>
              </a:ext>
            </a:extLst>
          </p:cNvPr>
          <p:cNvSpPr txBox="1"/>
          <p:nvPr/>
        </p:nvSpPr>
        <p:spPr>
          <a:xfrm>
            <a:off x="218046" y="1241147"/>
            <a:ext cx="3264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중간층의 활성화에 있는 채널 시각화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662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784F7-0B9C-7040-BA14-16EBD183E4CE}"/>
              </a:ext>
            </a:extLst>
          </p:cNvPr>
          <p:cNvSpPr txBox="1"/>
          <p:nvPr/>
        </p:nvSpPr>
        <p:spPr>
          <a:xfrm>
            <a:off x="339536" y="1264666"/>
            <a:ext cx="769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컨브넷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필터 시각화하기 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각 필터가 반응하는 시각적 패턴을 그려보는 것</a:t>
            </a:r>
            <a:endParaRPr lang="ko-KR" altLang="en-US" sz="20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119684-7CF0-BA49-9EAA-69C30E0ADAA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695C2D2-D4D1-9B45-AF8B-4A40E40C3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9" y="2124217"/>
            <a:ext cx="4057558" cy="1514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96E8A7-C479-3747-A452-A110382634D3}"/>
              </a:ext>
            </a:extLst>
          </p:cNvPr>
          <p:cNvSpPr txBox="1"/>
          <p:nvPr/>
        </p:nvSpPr>
        <p:spPr>
          <a:xfrm>
            <a:off x="229063" y="183659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필터 시각화를 위한 손실 </a:t>
            </a:r>
            <a:r>
              <a:rPr kumimoji="1" lang="ko-KR" altLang="en-US" sz="1400" dirty="0" err="1"/>
              <a:t>텐서</a:t>
            </a:r>
            <a:r>
              <a:rPr kumimoji="1" lang="ko-KR" altLang="en-US" sz="1400" dirty="0"/>
              <a:t> 정의하기</a:t>
            </a:r>
            <a:endParaRPr kumimoji="1"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94B766-C0A3-104B-AA54-48A2EEF5D616}"/>
              </a:ext>
            </a:extLst>
          </p:cNvPr>
          <p:cNvSpPr txBox="1"/>
          <p:nvPr/>
        </p:nvSpPr>
        <p:spPr>
          <a:xfrm>
            <a:off x="229063" y="4096645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입력에 대한 손실의 </a:t>
            </a:r>
            <a:r>
              <a:rPr kumimoji="1" lang="ko-KR" altLang="en-US" sz="1400" dirty="0" err="1"/>
              <a:t>그래디언트</a:t>
            </a:r>
            <a:r>
              <a:rPr kumimoji="1" lang="ko-KR" altLang="en-US" sz="1400" dirty="0"/>
              <a:t> 구하고 정규화</a:t>
            </a:r>
            <a:endParaRPr kumimoji="1" lang="ko-Kore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AFD7EC-7076-AC41-9F32-8539F1DAE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9" y="4416297"/>
            <a:ext cx="3881839" cy="420796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E00246BB-81F6-8B44-BFDD-4FDCA2CD1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5" y="5643392"/>
            <a:ext cx="4752478" cy="6288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C228C4-C176-6E4C-A8B2-9FBF4C7CF7F6}"/>
              </a:ext>
            </a:extLst>
          </p:cNvPr>
          <p:cNvSpPr txBox="1"/>
          <p:nvPr/>
        </p:nvSpPr>
        <p:spPr>
          <a:xfrm>
            <a:off x="229063" y="5335615"/>
            <a:ext cx="3568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입력 값에 대한 </a:t>
            </a:r>
            <a:r>
              <a:rPr kumimoji="1" lang="ko-KR" altLang="en-US" sz="1400" dirty="0" err="1"/>
              <a:t>넘파이</a:t>
            </a:r>
            <a:r>
              <a:rPr kumimoji="1" lang="ko-KR" altLang="en-US" sz="1400" dirty="0"/>
              <a:t> 출력 값 추출하기</a:t>
            </a:r>
            <a:endParaRPr kumimoji="1" lang="ko-Kore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F1EB4DD-7CEB-EE4E-B187-82F9D8C42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99" y="2156248"/>
            <a:ext cx="4952464" cy="13370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DD073A-C67B-8C44-B1F6-356F08F903BE}"/>
              </a:ext>
            </a:extLst>
          </p:cNvPr>
          <p:cNvSpPr txBox="1"/>
          <p:nvPr/>
        </p:nvSpPr>
        <p:spPr>
          <a:xfrm>
            <a:off x="6111413" y="1831854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확률적 경사 </a:t>
            </a:r>
            <a:r>
              <a:rPr kumimoji="1" lang="ko-KR" altLang="en-US" sz="1400" dirty="0" err="1"/>
              <a:t>상승법을</a:t>
            </a:r>
            <a:r>
              <a:rPr kumimoji="1" lang="ko-KR" altLang="en-US" sz="1400" dirty="0"/>
              <a:t> 사용한 손실 최대화하기</a:t>
            </a:r>
            <a:endParaRPr kumimoji="1" lang="ko-Kore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7F598-BB08-AC45-9108-DED0A030E615}"/>
              </a:ext>
            </a:extLst>
          </p:cNvPr>
          <p:cNvSpPr txBox="1"/>
          <p:nvPr/>
        </p:nvSpPr>
        <p:spPr>
          <a:xfrm>
            <a:off x="6111413" y="3833460"/>
            <a:ext cx="446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 err="1"/>
              <a:t>텐서를</a:t>
            </a:r>
            <a:r>
              <a:rPr kumimoji="1" lang="ko-KR" altLang="en-US" sz="1400" dirty="0"/>
              <a:t> 이미지 형태로 변환하기 위한 유틸리티 함수</a:t>
            </a:r>
            <a:endParaRPr kumimoji="1" lang="ko-Kore-KR" altLang="en-US" sz="1400" dirty="0"/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07CFE86B-348C-DC4B-A957-6CF653AD8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74" y="4132270"/>
            <a:ext cx="3221282" cy="21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7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96E8A7-C479-3747-A452-A110382634D3}"/>
              </a:ext>
            </a:extLst>
          </p:cNvPr>
          <p:cNvSpPr txBox="1"/>
          <p:nvPr/>
        </p:nvSpPr>
        <p:spPr>
          <a:xfrm>
            <a:off x="229063" y="1504192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필터 시각화 이미지를 만드는 함수</a:t>
            </a:r>
            <a:endParaRPr kumimoji="1" lang="ko-Kore-KR" altLang="en-US" sz="14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894506A-1F49-324D-A10A-201496B8C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/>
          <a:stretch/>
        </p:blipFill>
        <p:spPr>
          <a:xfrm>
            <a:off x="352538" y="1807226"/>
            <a:ext cx="5304549" cy="32435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B88BD2-5324-6F46-BB7A-056879754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14" y="2026682"/>
            <a:ext cx="3817125" cy="36413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89627D-2C79-7D4D-A1FF-8F91FE13ADB0}"/>
              </a:ext>
            </a:extLst>
          </p:cNvPr>
          <p:cNvSpPr txBox="1"/>
          <p:nvPr/>
        </p:nvSpPr>
        <p:spPr>
          <a:xfrm>
            <a:off x="7043472" y="1765072"/>
            <a:ext cx="3868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block3_conv1 </a:t>
            </a:r>
            <a:r>
              <a:rPr kumimoji="1" lang="ko-KR" altLang="en-US" sz="1100" dirty="0"/>
              <a:t>층의 </a:t>
            </a:r>
            <a:r>
              <a:rPr kumimoji="1" lang="en-US" altLang="ko-KR" sz="1100" dirty="0"/>
              <a:t>0</a:t>
            </a:r>
            <a:r>
              <a:rPr kumimoji="1" lang="ko-KR" altLang="en-US" sz="1100" dirty="0"/>
              <a:t>번째 채널이 최대로 반응하는 패턴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1255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88456-F8E1-6A48-ACC7-9BB62AD336B4}"/>
              </a:ext>
            </a:extLst>
          </p:cNvPr>
          <p:cNvSpPr txBox="1"/>
          <p:nvPr/>
        </p:nvSpPr>
        <p:spPr>
          <a:xfrm>
            <a:off x="229063" y="1550872"/>
            <a:ext cx="392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층에 있는 각 필터에 반응하는 패턴 생성하기</a:t>
            </a:r>
            <a:endParaRPr kumimoji="1" lang="ko-Kore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9C4C02-F9FD-5648-8A8F-D9DBBE835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6" y="1866098"/>
            <a:ext cx="5269573" cy="3023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DE3717-5AE1-F64D-BF8C-E486B5C92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40" y="1521581"/>
            <a:ext cx="2353544" cy="2369609"/>
          </a:xfrm>
          <a:prstGeom prst="rect">
            <a:avLst/>
          </a:prstGeom>
        </p:spPr>
      </p:pic>
      <p:pic>
        <p:nvPicPr>
          <p:cNvPr id="11" name="그림 10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EA69C5BA-3CDC-7149-8FA1-FB8540FD4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50" y="4226083"/>
            <a:ext cx="2348974" cy="2369609"/>
          </a:xfrm>
          <a:prstGeom prst="rect">
            <a:avLst/>
          </a:prstGeom>
        </p:spPr>
      </p:pic>
      <p:pic>
        <p:nvPicPr>
          <p:cNvPr id="15" name="그림 14" descr="텍스트, 쇼지, 건물, 바둑판식이(가) 표시된 사진&#10;&#10;자동 생성된 설명">
            <a:extLst>
              <a:ext uri="{FF2B5EF4-FFF2-40B4-BE49-F238E27FC236}">
                <a16:creationId xmlns:a16="http://schemas.microsoft.com/office/drawing/2014/main" id="{FADB9D32-E28A-9843-B67B-94727632D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79" y="4226083"/>
            <a:ext cx="2372873" cy="23696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831711-3FF7-1C43-8C44-90AA1C517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24" y="1521582"/>
            <a:ext cx="2348974" cy="2330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42A6E7-9D3E-BA4B-A8E6-6DEB5CCAA19F}"/>
              </a:ext>
            </a:extLst>
          </p:cNvPr>
          <p:cNvSpPr txBox="1"/>
          <p:nvPr/>
        </p:nvSpPr>
        <p:spPr>
          <a:xfrm>
            <a:off x="6310048" y="1298721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block1_conv1 </a:t>
            </a:r>
            <a:r>
              <a:rPr kumimoji="1" lang="ko-KR" altLang="en-US" sz="1100" dirty="0"/>
              <a:t>층의 필터 패턴</a:t>
            </a:r>
            <a:endParaRPr kumimoji="1" lang="ko-Kore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17E8F2-0F75-B54E-A5E4-BA4C15F8F32B}"/>
              </a:ext>
            </a:extLst>
          </p:cNvPr>
          <p:cNvSpPr txBox="1"/>
          <p:nvPr/>
        </p:nvSpPr>
        <p:spPr>
          <a:xfrm>
            <a:off x="6310048" y="3993153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block2_conv1 </a:t>
            </a:r>
            <a:r>
              <a:rPr kumimoji="1" lang="ko-KR" altLang="en-US" sz="1100" dirty="0"/>
              <a:t>층의 필터 패턴</a:t>
            </a:r>
            <a:endParaRPr kumimoji="1" lang="ko-Kore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FD09E-E224-044B-B02D-87B64EE7AE94}"/>
              </a:ext>
            </a:extLst>
          </p:cNvPr>
          <p:cNvSpPr txBox="1"/>
          <p:nvPr/>
        </p:nvSpPr>
        <p:spPr>
          <a:xfrm>
            <a:off x="9419008" y="3993153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block4_conv1 </a:t>
            </a:r>
            <a:r>
              <a:rPr kumimoji="1" lang="ko-KR" altLang="en-US" sz="1100" dirty="0"/>
              <a:t>층의 필터 패턴</a:t>
            </a:r>
            <a:endParaRPr kumimoji="1" lang="ko-Kore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D72143-80BF-3D49-9E37-7D7495B935DC}"/>
              </a:ext>
            </a:extLst>
          </p:cNvPr>
          <p:cNvSpPr txBox="1"/>
          <p:nvPr/>
        </p:nvSpPr>
        <p:spPr>
          <a:xfrm>
            <a:off x="9419008" y="1286529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block3_conv1 </a:t>
            </a:r>
            <a:r>
              <a:rPr kumimoji="1" lang="ko-KR" altLang="en-US" sz="1100" dirty="0"/>
              <a:t>층의 필터 패턴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9393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E5DB7-C76C-2B43-BE09-211D4711A925}"/>
              </a:ext>
            </a:extLst>
          </p:cNvPr>
          <p:cNvSpPr txBox="1"/>
          <p:nvPr/>
        </p:nvSpPr>
        <p:spPr>
          <a:xfrm>
            <a:off x="339536" y="1264666"/>
            <a:ext cx="11800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클래스 활성화의 </a:t>
            </a:r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히트맵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시각화하기 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특정 출력 클래스에 대해 입력 이미지의 모든 위치를 계산한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2D</a:t>
            </a:r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점수 그리드</a:t>
            </a:r>
            <a:endParaRPr lang="ko-KR" altLang="en-US" sz="20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F7E166-8157-BA4D-AF54-2DEFEC96C5A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2970C1C-C13B-5848-AF96-D788487E3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2144373"/>
            <a:ext cx="4571407" cy="1223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52464-D998-DE4F-96B0-0437871D632F}"/>
              </a:ext>
            </a:extLst>
          </p:cNvPr>
          <p:cNvSpPr txBox="1"/>
          <p:nvPr/>
        </p:nvSpPr>
        <p:spPr>
          <a:xfrm>
            <a:off x="229063" y="1836596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입력 이미지 </a:t>
            </a:r>
            <a:r>
              <a:rPr kumimoji="1" lang="ko-KR" altLang="en-US" sz="1400" dirty="0" err="1"/>
              <a:t>전처리하기</a:t>
            </a:r>
            <a:endParaRPr kumimoji="1" lang="ko-Kore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733B20-C8EA-2349-B56D-AC282AC92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3785906"/>
            <a:ext cx="5949950" cy="2801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C98197-0D93-934A-AFCC-B0E85742A2EC}"/>
              </a:ext>
            </a:extLst>
          </p:cNvPr>
          <p:cNvSpPr txBox="1"/>
          <p:nvPr/>
        </p:nvSpPr>
        <p:spPr>
          <a:xfrm>
            <a:off x="229063" y="3470324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en-US" altLang="ko-KR" sz="1400" dirty="0"/>
              <a:t>Grad-CAM </a:t>
            </a:r>
            <a:r>
              <a:rPr kumimoji="1" lang="ko-KR" altLang="en-US" sz="1400" dirty="0"/>
              <a:t>알고리즘 설정하기</a:t>
            </a:r>
            <a:endParaRPr kumimoji="1" lang="ko-Kore-KR" altLang="en-US" sz="14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763FC25-16AE-3940-80F3-42B1C85F2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76" y="2144373"/>
            <a:ext cx="31496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FD08BB-A97C-C448-B2E0-197E46285F53}"/>
              </a:ext>
            </a:extLst>
          </p:cNvPr>
          <p:cNvSpPr txBox="1"/>
          <p:nvPr/>
        </p:nvSpPr>
        <p:spPr>
          <a:xfrm>
            <a:off x="6556711" y="1836596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 err="1"/>
              <a:t>히트맵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후처리하기</a:t>
            </a:r>
            <a:endParaRPr kumimoji="1" lang="ko-Kore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9C9C2F-7BEA-164C-A40F-7B654C575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76" y="3429000"/>
            <a:ext cx="3149600" cy="31443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5E7ECE-531B-FE48-B5EA-8D91DF34AF2E}"/>
              </a:ext>
            </a:extLst>
          </p:cNvPr>
          <p:cNvSpPr txBox="1"/>
          <p:nvPr/>
        </p:nvSpPr>
        <p:spPr>
          <a:xfrm>
            <a:off x="6654800" y="3181770"/>
            <a:ext cx="25490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입력에 대한 클래스 활성화 </a:t>
            </a:r>
            <a:r>
              <a:rPr kumimoji="1" lang="ko-KR" altLang="en-US" sz="1100" dirty="0" err="1"/>
              <a:t>히트맵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7222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49952" y="2951946"/>
            <a:ext cx="2925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2800" spc="-300" dirty="0" err="1">
                <a:solidFill>
                  <a:schemeClr val="bg1"/>
                </a:solidFill>
              </a:rPr>
              <a:t>컨브넷</a:t>
            </a:r>
            <a:endParaRPr lang="en-US" altLang="ko-KR" sz="2800" spc="-300" dirty="0">
              <a:solidFill>
                <a:schemeClr val="bg1"/>
              </a:solidFill>
            </a:endParaRPr>
          </a:p>
          <a:p>
            <a:r>
              <a:rPr lang="ko-KR" altLang="en-US" sz="2800" spc="-300" dirty="0">
                <a:solidFill>
                  <a:schemeClr val="bg1"/>
                </a:solidFill>
              </a:rPr>
              <a:t>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학습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2464-D998-DE4F-96B0-0437871D632F}"/>
              </a:ext>
            </a:extLst>
          </p:cNvPr>
          <p:cNvSpPr txBox="1"/>
          <p:nvPr/>
        </p:nvSpPr>
        <p:spPr>
          <a:xfrm>
            <a:off x="229063" y="1422068"/>
            <a:ext cx="284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원본 이미지에 </a:t>
            </a:r>
            <a:r>
              <a:rPr kumimoji="1" lang="ko-KR" altLang="en-US" sz="1400" dirty="0" err="1"/>
              <a:t>히트맵</a:t>
            </a:r>
            <a:r>
              <a:rPr kumimoji="1" lang="ko-KR" altLang="en-US" sz="1400" dirty="0"/>
              <a:t> 덧붙이기</a:t>
            </a:r>
            <a:endParaRPr kumimoji="1" lang="ko-Kore-KR" altLang="en-US" sz="1400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27845B9-F173-4C48-B89B-59AF87D1C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7" y="1729845"/>
            <a:ext cx="5918200" cy="2489200"/>
          </a:xfrm>
          <a:prstGeom prst="rect">
            <a:avLst/>
          </a:prstGeom>
        </p:spPr>
      </p:pic>
      <p:pic>
        <p:nvPicPr>
          <p:cNvPr id="21" name="그림 20" descr="텍스트, 잔디, 실외, 포유류이(가) 표시된 사진&#10;&#10;자동 생성된 설명">
            <a:extLst>
              <a:ext uri="{FF2B5EF4-FFF2-40B4-BE49-F238E27FC236}">
                <a16:creationId xmlns:a16="http://schemas.microsoft.com/office/drawing/2014/main" id="{9A946992-B7FE-8C4F-BDEE-5EF2F5566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76" y="2490072"/>
            <a:ext cx="3953764" cy="26825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6831C1-28CA-3F4A-B8F4-9D496119B374}"/>
              </a:ext>
            </a:extLst>
          </p:cNvPr>
          <p:cNvSpPr txBox="1"/>
          <p:nvPr/>
        </p:nvSpPr>
        <p:spPr>
          <a:xfrm>
            <a:off x="7226300" y="2228462"/>
            <a:ext cx="3586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▽</a:t>
            </a:r>
            <a:r>
              <a:rPr kumimoji="1" lang="ko-KR" altLang="en-US" sz="1100" dirty="0"/>
              <a:t> 원본이미지에 클래스 활성화 </a:t>
            </a:r>
            <a:r>
              <a:rPr kumimoji="1" lang="ko-KR" altLang="en-US" sz="1100" dirty="0" err="1"/>
              <a:t>히트맵을</a:t>
            </a:r>
            <a:r>
              <a:rPr kumimoji="1" lang="ko-KR" altLang="en-US" sz="1100" dirty="0"/>
              <a:t> 겹친 이미지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09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정리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01A34-4FBA-4041-8ECA-AC158A0C5931}"/>
              </a:ext>
            </a:extLst>
          </p:cNvPr>
          <p:cNvSpPr txBox="1"/>
          <p:nvPr/>
        </p:nvSpPr>
        <p:spPr>
          <a:xfrm>
            <a:off x="339536" y="1264666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5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장에서 배운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BB0356-CFA0-6F4F-868D-87D82E272AE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5538B-974C-4A4A-93D4-32DAFD689E75}"/>
              </a:ext>
            </a:extLst>
          </p:cNvPr>
          <p:cNvSpPr txBox="1"/>
          <p:nvPr/>
        </p:nvSpPr>
        <p:spPr>
          <a:xfrm>
            <a:off x="339536" y="1914037"/>
            <a:ext cx="7018268" cy="343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컨브넷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대한 소개와 이해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컨브넷을</a:t>
            </a:r>
            <a:r>
              <a:rPr kumimoji="1" lang="ko-KR" altLang="en-US" dirty="0"/>
              <a:t> 사용하여 처음부터 </a:t>
            </a:r>
            <a:r>
              <a:rPr kumimoji="1" lang="ko-KR" altLang="en-US" b="1" dirty="0"/>
              <a:t>훈련 진행</a:t>
            </a:r>
            <a:endParaRPr kumimoji="1" lang="en-US" altLang="ko-KR" b="1" dirty="0"/>
          </a:p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과대적합을</a:t>
            </a:r>
            <a:r>
              <a:rPr kumimoji="1" lang="ko-KR" altLang="en-US" dirty="0"/>
              <a:t> 줄이기 위해 </a:t>
            </a:r>
            <a:r>
              <a:rPr kumimoji="1" lang="ko-KR" altLang="en-US" b="1" dirty="0"/>
              <a:t>데이터 증식</a:t>
            </a:r>
            <a:r>
              <a:rPr kumimoji="1" lang="ko-KR" altLang="en-US" dirty="0"/>
              <a:t>을 하는 방법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사전 훈련된 </a:t>
            </a:r>
            <a:r>
              <a:rPr kumimoji="1" lang="ko-KR" altLang="en-US" b="1" dirty="0" err="1"/>
              <a:t>컨브넷</a:t>
            </a:r>
            <a:r>
              <a:rPr kumimoji="1" lang="ko-KR" altLang="en-US" dirty="0" err="1"/>
              <a:t>을</a:t>
            </a:r>
            <a:r>
              <a:rPr kumimoji="1" lang="ko-KR" altLang="en-US" dirty="0"/>
              <a:t> 사용하여 특성 추출과 미세 조정하는 방법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클래스 활성화 </a:t>
            </a:r>
            <a:r>
              <a:rPr kumimoji="1" lang="ko-KR" altLang="en-US" b="1" dirty="0" err="1"/>
              <a:t>히트맵</a:t>
            </a:r>
            <a:r>
              <a:rPr kumimoji="1" lang="ko-KR" altLang="en-US" dirty="0" err="1"/>
              <a:t>을</a:t>
            </a:r>
            <a:r>
              <a:rPr kumimoji="1" lang="ko-KR" altLang="en-US" dirty="0"/>
              <a:t> 포함하여 </a:t>
            </a:r>
            <a:r>
              <a:rPr kumimoji="1" lang="ko-KR" altLang="en-US" dirty="0" err="1"/>
              <a:t>컨브넷이</a:t>
            </a:r>
            <a:r>
              <a:rPr kumimoji="1" lang="ko-KR" altLang="en-US" dirty="0"/>
              <a:t> 학습한 </a:t>
            </a:r>
            <a:r>
              <a:rPr kumimoji="1" lang="ko-KR" altLang="en-US" b="1" dirty="0"/>
              <a:t>필터 시각화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429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사전 훈련된 네트워크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01E7F-01CB-3A43-B380-6E00DB3C2190}"/>
              </a:ext>
            </a:extLst>
          </p:cNvPr>
          <p:cNvSpPr txBox="1"/>
          <p:nvPr/>
        </p:nvSpPr>
        <p:spPr>
          <a:xfrm>
            <a:off x="339536" y="1839239"/>
            <a:ext cx="863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- </a:t>
            </a:r>
            <a:r>
              <a:rPr kumimoji="1" lang="ko-KR" altLang="en-US" b="1" dirty="0"/>
              <a:t>대규모 이미지 분류</a:t>
            </a:r>
            <a:r>
              <a:rPr kumimoji="1" lang="ko-KR" altLang="en-US" dirty="0"/>
              <a:t>를 위해 </a:t>
            </a:r>
            <a:r>
              <a:rPr kumimoji="1" lang="ko-KR" altLang="en-US" b="1" dirty="0"/>
              <a:t>대량의 데이터셋</a:t>
            </a:r>
            <a:r>
              <a:rPr kumimoji="1" lang="ko-KR" altLang="en-US" dirty="0"/>
              <a:t>에서 </a:t>
            </a:r>
            <a:r>
              <a:rPr kumimoji="1" lang="ko-KR" altLang="en-US" b="1" dirty="0"/>
              <a:t>미리 훈련</a:t>
            </a:r>
            <a:r>
              <a:rPr kumimoji="1" lang="ko-KR" altLang="en-US" dirty="0"/>
              <a:t>되어 저장된 네트워크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30E37E-BAB4-7445-AEAF-C504F5ED7283}"/>
              </a:ext>
            </a:extLst>
          </p:cNvPr>
          <p:cNvSpPr/>
          <p:nvPr/>
        </p:nvSpPr>
        <p:spPr>
          <a:xfrm>
            <a:off x="4824248" y="2711158"/>
            <a:ext cx="2543504" cy="2543504"/>
          </a:xfrm>
          <a:prstGeom prst="rect">
            <a:avLst/>
          </a:prstGeom>
          <a:solidFill>
            <a:srgbClr val="007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/>
              <a:t>ImageNet</a:t>
            </a:r>
            <a:r>
              <a:rPr kumimoji="1" lang="ko-Kore-KR" altLang="en-US" sz="2000" dirty="0"/>
              <a:t>에서</a:t>
            </a:r>
            <a:endParaRPr kumimoji="1" lang="en-US" altLang="ko-Kore-KR" sz="2000" dirty="0"/>
          </a:p>
          <a:p>
            <a:pPr algn="ctr"/>
            <a:r>
              <a:rPr kumimoji="1" lang="ko-Kore-KR" altLang="en-US" sz="2000" dirty="0"/>
              <a:t>사전</a:t>
            </a:r>
            <a:r>
              <a:rPr kumimoji="1" lang="ko-KR" altLang="en-US" sz="2000" dirty="0"/>
              <a:t> </a:t>
            </a:r>
            <a:r>
              <a:rPr kumimoji="1" lang="ko-Kore-KR" altLang="en-US" sz="2000" dirty="0"/>
              <a:t>훈련된</a:t>
            </a:r>
            <a:r>
              <a:rPr kumimoji="1" lang="ko-KR" altLang="en-US" sz="2000" dirty="0"/>
              <a:t> 모델</a:t>
            </a:r>
            <a:endParaRPr kumimoji="1" lang="ko-Kore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3D5E1-E235-E841-BEEC-B768EB2D1721}"/>
              </a:ext>
            </a:extLst>
          </p:cNvPr>
          <p:cNvSpPr txBox="1"/>
          <p:nvPr/>
        </p:nvSpPr>
        <p:spPr>
          <a:xfrm>
            <a:off x="3449238" y="5677425"/>
            <a:ext cx="6825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/>
              <a:t>ImageNet</a:t>
            </a:r>
            <a:r>
              <a:rPr kumimoji="1" lang="en-US" altLang="ko-Kore-KR" sz="1400" dirty="0"/>
              <a:t>: 1</a:t>
            </a:r>
            <a:r>
              <a:rPr kumimoji="1" lang="en-US" altLang="ko-KR" sz="1400" dirty="0"/>
              <a:t>,</a:t>
            </a:r>
            <a:r>
              <a:rPr kumimoji="1" lang="en-US" altLang="ko-Kore-KR" sz="1400" dirty="0"/>
              <a:t>400</a:t>
            </a:r>
            <a:r>
              <a:rPr kumimoji="1" lang="ko-KR" altLang="en-US" sz="1400" dirty="0"/>
              <a:t>만 개의 이미지와 </a:t>
            </a:r>
            <a:r>
              <a:rPr kumimoji="1" lang="en-US" altLang="ko-KR" sz="1400" b="1" dirty="0"/>
              <a:t>1,000</a:t>
            </a:r>
            <a:r>
              <a:rPr kumimoji="1" lang="ko-KR" altLang="en-US" sz="1400" b="1" dirty="0"/>
              <a:t>개의 클래스</a:t>
            </a:r>
            <a:r>
              <a:rPr kumimoji="1" lang="ko-KR" altLang="en-US" sz="1400" dirty="0"/>
              <a:t>로 이루어짐</a:t>
            </a:r>
            <a:endParaRPr kumimoji="1" lang="en-US" altLang="ko-KR" sz="1400" dirty="0"/>
          </a:p>
          <a:p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</a:t>
            </a:r>
            <a:r>
              <a:rPr kumimoji="1" lang="en-US" altLang="ko-Kore-KR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ex) </a:t>
            </a:r>
            <a:r>
              <a:rPr kumimoji="1" lang="ko-KR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동물이나 생활 용품</a:t>
            </a:r>
            <a:endParaRPr kumimoji="1" lang="ko-Kore-KR" alt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34D1E18-5C4B-9D43-B25D-8F472657082F}"/>
              </a:ext>
            </a:extLst>
          </p:cNvPr>
          <p:cNvGrpSpPr/>
          <p:nvPr/>
        </p:nvGrpSpPr>
        <p:grpSpPr>
          <a:xfrm>
            <a:off x="2181476" y="2459260"/>
            <a:ext cx="7762017" cy="3240606"/>
            <a:chOff x="2181476" y="2459260"/>
            <a:chExt cx="7762017" cy="3240606"/>
          </a:xfrm>
        </p:grpSpPr>
        <p:sp>
          <p:nvSpPr>
            <p:cNvPr id="13" name="위쪽 화살표[U] 12">
              <a:extLst>
                <a:ext uri="{FF2B5EF4-FFF2-40B4-BE49-F238E27FC236}">
                  <a16:creationId xmlns:a16="http://schemas.microsoft.com/office/drawing/2014/main" id="{E4308032-5F35-7741-BA3E-94AD32AC0179}"/>
                </a:ext>
              </a:extLst>
            </p:cNvPr>
            <p:cNvSpPr/>
            <p:nvPr/>
          </p:nvSpPr>
          <p:spPr>
            <a:xfrm rot="16200000">
              <a:off x="8310478" y="3265374"/>
              <a:ext cx="726432" cy="1430046"/>
            </a:xfrm>
            <a:prstGeom prst="upArrow">
              <a:avLst>
                <a:gd name="adj1" fmla="val 50000"/>
                <a:gd name="adj2" fmla="val 59683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CB94201-CFDB-7448-AC15-2FB164A6F3AA}"/>
                </a:ext>
              </a:extLst>
            </p:cNvPr>
            <p:cNvGrpSpPr/>
            <p:nvPr/>
          </p:nvGrpSpPr>
          <p:grpSpPr>
            <a:xfrm>
              <a:off x="2349982" y="3198593"/>
              <a:ext cx="1883347" cy="1563607"/>
              <a:chOff x="2127544" y="2979170"/>
              <a:chExt cx="2417982" cy="2007476"/>
            </a:xfrm>
          </p:grpSpPr>
          <p:sp>
            <p:nvSpPr>
              <p:cNvPr id="11" name="왼쪽/위쪽 화살표[L] 10">
                <a:extLst>
                  <a:ext uri="{FF2B5EF4-FFF2-40B4-BE49-F238E27FC236}">
                    <a16:creationId xmlns:a16="http://schemas.microsoft.com/office/drawing/2014/main" id="{AD07B8EE-3D62-7943-BB8A-79328B2D6F17}"/>
                  </a:ext>
                </a:extLst>
              </p:cNvPr>
              <p:cNvSpPr/>
              <p:nvPr/>
            </p:nvSpPr>
            <p:spPr>
              <a:xfrm rot="18900000">
                <a:off x="2127544" y="2979170"/>
                <a:ext cx="2007476" cy="2007476"/>
              </a:xfrm>
              <a:prstGeom prst="leftUpArrow">
                <a:avLst>
                  <a:gd name="adj1" fmla="val 25000"/>
                  <a:gd name="adj2" fmla="val 19596"/>
                  <a:gd name="adj3" fmla="val 2406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27E5B8-0C14-4A4C-8750-C15A25968C44}"/>
                  </a:ext>
                </a:extLst>
              </p:cNvPr>
              <p:cNvSpPr/>
              <p:nvPr/>
            </p:nvSpPr>
            <p:spPr>
              <a:xfrm>
                <a:off x="3621114" y="3746943"/>
                <a:ext cx="924412" cy="47192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2508F-6A6C-5849-832B-D5C9866129D8}"/>
                </a:ext>
              </a:extLst>
            </p:cNvPr>
            <p:cNvSpPr txBox="1"/>
            <p:nvPr/>
          </p:nvSpPr>
          <p:spPr>
            <a:xfrm>
              <a:off x="7656995" y="2961694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🐶</a:t>
              </a:r>
              <a:endParaRPr kumimoji="1" lang="ko-Kore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DA5D50-49D4-9B40-A580-0815447F2142}"/>
                </a:ext>
              </a:extLst>
            </p:cNvPr>
            <p:cNvSpPr txBox="1"/>
            <p:nvPr/>
          </p:nvSpPr>
          <p:spPr>
            <a:xfrm>
              <a:off x="2181476" y="2459260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🐶</a:t>
              </a:r>
              <a:endParaRPr kumimoji="1" lang="ko-Kore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9D474F-331F-1941-AF93-A85F995EE169}"/>
                </a:ext>
              </a:extLst>
            </p:cNvPr>
            <p:cNvSpPr txBox="1"/>
            <p:nvPr/>
          </p:nvSpPr>
          <p:spPr>
            <a:xfrm>
              <a:off x="2181477" y="4868869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3E24F5-3FB6-C644-BA44-B4F689D7FBC5}"/>
                </a:ext>
              </a:extLst>
            </p:cNvPr>
            <p:cNvSpPr txBox="1"/>
            <p:nvPr/>
          </p:nvSpPr>
          <p:spPr>
            <a:xfrm>
              <a:off x="8648023" y="2961693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15FD8A-5A3F-E745-826B-9106C38D7F4D}"/>
                </a:ext>
              </a:extLst>
            </p:cNvPr>
            <p:cNvSpPr txBox="1"/>
            <p:nvPr/>
          </p:nvSpPr>
          <p:spPr>
            <a:xfrm>
              <a:off x="8373833" y="31066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v</a:t>
              </a:r>
              <a:r>
                <a:rPr kumimoji="1" lang="en-US" altLang="ko-Kore-KR" b="1" dirty="0"/>
                <a:t>s	</a:t>
              </a:r>
              <a:r>
                <a:rPr kumimoji="1" lang="ko-KR" altLang="en-US" b="1" dirty="0"/>
                <a:t>분류</a:t>
              </a:r>
              <a:endParaRPr kumimoji="1" lang="ko-Kore-KR" altLang="en-US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3F33D3-0E03-2B44-A663-327F76372692}"/>
              </a:ext>
            </a:extLst>
          </p:cNvPr>
          <p:cNvGrpSpPr/>
          <p:nvPr/>
        </p:nvGrpSpPr>
        <p:grpSpPr>
          <a:xfrm>
            <a:off x="2181476" y="2459260"/>
            <a:ext cx="7762017" cy="3240606"/>
            <a:chOff x="2181476" y="2459260"/>
            <a:chExt cx="7762017" cy="3240606"/>
          </a:xfrm>
        </p:grpSpPr>
        <p:sp>
          <p:nvSpPr>
            <p:cNvPr id="41" name="위쪽 화살표[U] 40">
              <a:extLst>
                <a:ext uri="{FF2B5EF4-FFF2-40B4-BE49-F238E27FC236}">
                  <a16:creationId xmlns:a16="http://schemas.microsoft.com/office/drawing/2014/main" id="{FFE27551-B15F-AB47-9824-212C522C75A8}"/>
                </a:ext>
              </a:extLst>
            </p:cNvPr>
            <p:cNvSpPr/>
            <p:nvPr/>
          </p:nvSpPr>
          <p:spPr>
            <a:xfrm rot="16200000">
              <a:off x="8310478" y="3265374"/>
              <a:ext cx="726432" cy="1430046"/>
            </a:xfrm>
            <a:prstGeom prst="upArrow">
              <a:avLst>
                <a:gd name="adj1" fmla="val 50000"/>
                <a:gd name="adj2" fmla="val 59683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3605E10-C009-9B48-888E-AE29C46C7BF7}"/>
                </a:ext>
              </a:extLst>
            </p:cNvPr>
            <p:cNvGrpSpPr/>
            <p:nvPr/>
          </p:nvGrpSpPr>
          <p:grpSpPr>
            <a:xfrm>
              <a:off x="2349982" y="3198593"/>
              <a:ext cx="1883347" cy="1563607"/>
              <a:chOff x="2127544" y="2979170"/>
              <a:chExt cx="2417982" cy="2007476"/>
            </a:xfrm>
          </p:grpSpPr>
          <p:sp>
            <p:nvSpPr>
              <p:cNvPr id="48" name="왼쪽/위쪽 화살표[L] 47">
                <a:extLst>
                  <a:ext uri="{FF2B5EF4-FFF2-40B4-BE49-F238E27FC236}">
                    <a16:creationId xmlns:a16="http://schemas.microsoft.com/office/drawing/2014/main" id="{03FD486C-05A0-954F-83DE-6DCF383D0098}"/>
                  </a:ext>
                </a:extLst>
              </p:cNvPr>
              <p:cNvSpPr/>
              <p:nvPr/>
            </p:nvSpPr>
            <p:spPr>
              <a:xfrm rot="18900000">
                <a:off x="2127544" y="2979170"/>
                <a:ext cx="2007476" cy="2007476"/>
              </a:xfrm>
              <a:prstGeom prst="leftUpArrow">
                <a:avLst>
                  <a:gd name="adj1" fmla="val 25000"/>
                  <a:gd name="adj2" fmla="val 19596"/>
                  <a:gd name="adj3" fmla="val 2406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728273F-512D-674C-B62B-142075B1A5B7}"/>
                  </a:ext>
                </a:extLst>
              </p:cNvPr>
              <p:cNvSpPr/>
              <p:nvPr/>
            </p:nvSpPr>
            <p:spPr>
              <a:xfrm>
                <a:off x="3621114" y="3746943"/>
                <a:ext cx="924412" cy="47192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D8382D-6C93-DB41-A16E-1105EE430D49}"/>
                </a:ext>
              </a:extLst>
            </p:cNvPr>
            <p:cNvSpPr txBox="1"/>
            <p:nvPr/>
          </p:nvSpPr>
          <p:spPr>
            <a:xfrm>
              <a:off x="7656995" y="2961694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🛥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A8B3F8-168F-AD40-BEAB-C49F4F6EF082}"/>
                </a:ext>
              </a:extLst>
            </p:cNvPr>
            <p:cNvSpPr txBox="1"/>
            <p:nvPr/>
          </p:nvSpPr>
          <p:spPr>
            <a:xfrm>
              <a:off x="2181476" y="2459260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🛥</a:t>
              </a:r>
              <a:endParaRPr kumimoji="1" lang="ko-Kore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EB7F78-2D64-2648-86A1-29E5363746FB}"/>
                </a:ext>
              </a:extLst>
            </p:cNvPr>
            <p:cNvSpPr txBox="1"/>
            <p:nvPr/>
          </p:nvSpPr>
          <p:spPr>
            <a:xfrm>
              <a:off x="2181477" y="4868869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🚀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6A2620-D88F-BF45-ADE3-0F714F6FC7D9}"/>
                </a:ext>
              </a:extLst>
            </p:cNvPr>
            <p:cNvSpPr txBox="1"/>
            <p:nvPr/>
          </p:nvSpPr>
          <p:spPr>
            <a:xfrm>
              <a:off x="8648023" y="2961693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800" b="1" dirty="0"/>
                <a:t>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C71F4C-5981-AC47-9C7F-1FB5161E86A2}"/>
                </a:ext>
              </a:extLst>
            </p:cNvPr>
            <p:cNvSpPr txBox="1"/>
            <p:nvPr/>
          </p:nvSpPr>
          <p:spPr>
            <a:xfrm>
              <a:off x="8373833" y="31066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v</a:t>
              </a:r>
              <a:r>
                <a:rPr kumimoji="1" lang="en-US" altLang="ko-Kore-KR" b="1" dirty="0"/>
                <a:t>s	</a:t>
              </a:r>
              <a:r>
                <a:rPr kumimoji="1" lang="ko-KR" altLang="en-US" b="1" dirty="0"/>
                <a:t>분류</a:t>
              </a:r>
              <a:endParaRPr kumimoji="1" lang="ko-Kore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322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특성 추출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(feature extraction)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50A4E-EA38-854C-9ECC-65E9711ABD33}"/>
              </a:ext>
            </a:extLst>
          </p:cNvPr>
          <p:cNvSpPr txBox="1"/>
          <p:nvPr/>
        </p:nvSpPr>
        <p:spPr>
          <a:xfrm>
            <a:off x="339536" y="1839239"/>
            <a:ext cx="948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b="1" dirty="0"/>
              <a:t>사전 훈련된 네트워크</a:t>
            </a:r>
            <a:r>
              <a:rPr kumimoji="1" lang="ko-KR" altLang="en-US" dirty="0"/>
              <a:t>의 표현을 사용하여 </a:t>
            </a:r>
            <a:r>
              <a:rPr kumimoji="1" lang="ko-KR" altLang="en-US" b="1" dirty="0"/>
              <a:t>새로운 샘플</a:t>
            </a:r>
            <a:r>
              <a:rPr kumimoji="1" lang="ko-KR" altLang="en-US" dirty="0"/>
              <a:t>에서 흥미로운 특성을 뽑아내는 것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86BBCE-0273-C042-98A7-963E106D851D}"/>
              </a:ext>
            </a:extLst>
          </p:cNvPr>
          <p:cNvSpPr/>
          <p:nvPr/>
        </p:nvSpPr>
        <p:spPr>
          <a:xfrm>
            <a:off x="2363970" y="3051425"/>
            <a:ext cx="1736333" cy="624155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분류기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6C9BCB-D510-674F-B5E7-6178264CCB95}"/>
              </a:ext>
            </a:extLst>
          </p:cNvPr>
          <p:cNvSpPr/>
          <p:nvPr/>
        </p:nvSpPr>
        <p:spPr>
          <a:xfrm>
            <a:off x="2363970" y="3914454"/>
            <a:ext cx="1736333" cy="1925460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 </a:t>
            </a:r>
            <a:r>
              <a:rPr kumimoji="1" lang="ko-KR" altLang="en-US" sz="1100" dirty="0" err="1">
                <a:solidFill>
                  <a:schemeClr val="tx1"/>
                </a:solidFill>
              </a:rPr>
              <a:t>합성곱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기반 층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065BA4A-8C02-2D4C-AB8F-A2F8E63F931D}"/>
              </a:ext>
            </a:extLst>
          </p:cNvPr>
          <p:cNvCxnSpPr/>
          <p:nvPr/>
        </p:nvCxnSpPr>
        <p:spPr>
          <a:xfrm flipV="1">
            <a:off x="3232136" y="2774023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CF34E1-D620-9648-8777-8847ABDB8B90}"/>
              </a:ext>
            </a:extLst>
          </p:cNvPr>
          <p:cNvCxnSpPr/>
          <p:nvPr/>
        </p:nvCxnSpPr>
        <p:spPr>
          <a:xfrm flipV="1">
            <a:off x="3260712" y="5839914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F8ED0B-4AF3-4F40-A1FB-BD575C494518}"/>
              </a:ext>
            </a:extLst>
          </p:cNvPr>
          <p:cNvCxnSpPr>
            <a:cxnSpLocks/>
          </p:cNvCxnSpPr>
          <p:nvPr/>
        </p:nvCxnSpPr>
        <p:spPr>
          <a:xfrm flipV="1">
            <a:off x="3239280" y="3675580"/>
            <a:ext cx="0" cy="23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A38739-A055-7D4E-BF8F-DC384BF8CED9}"/>
              </a:ext>
            </a:extLst>
          </p:cNvPr>
          <p:cNvSpPr txBox="1"/>
          <p:nvPr/>
        </p:nvSpPr>
        <p:spPr>
          <a:xfrm>
            <a:off x="2998739" y="251241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예측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1426A-4256-784A-B9BD-E52DD4B105CA}"/>
              </a:ext>
            </a:extLst>
          </p:cNvPr>
          <p:cNvSpPr txBox="1"/>
          <p:nvPr/>
        </p:nvSpPr>
        <p:spPr>
          <a:xfrm>
            <a:off x="3032605" y="611345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입력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284C54-3475-5840-9EBA-144898395BFD}"/>
              </a:ext>
            </a:extLst>
          </p:cNvPr>
          <p:cNvSpPr/>
          <p:nvPr/>
        </p:nvSpPr>
        <p:spPr>
          <a:xfrm>
            <a:off x="8091698" y="3051425"/>
            <a:ext cx="1736333" cy="624155"/>
          </a:xfrm>
          <a:prstGeom prst="rect">
            <a:avLst/>
          </a:prstGeom>
          <a:solidFill>
            <a:srgbClr val="FFCA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새로운 분류기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(</a:t>
            </a:r>
            <a:r>
              <a:rPr kumimoji="1" lang="ko-KR" altLang="en-US" sz="1100" dirty="0">
                <a:solidFill>
                  <a:schemeClr val="tx1"/>
                </a:solidFill>
              </a:rPr>
              <a:t>랜덤 초기화</a:t>
            </a:r>
            <a:r>
              <a:rPr kumimoji="1" lang="en-US" altLang="ko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DC28F-28A8-274A-B016-F167A1F62671}"/>
              </a:ext>
            </a:extLst>
          </p:cNvPr>
          <p:cNvSpPr/>
          <p:nvPr/>
        </p:nvSpPr>
        <p:spPr>
          <a:xfrm>
            <a:off x="8091698" y="3914454"/>
            <a:ext cx="1736333" cy="1925460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 </a:t>
            </a:r>
            <a:r>
              <a:rPr kumimoji="1" lang="ko-KR" altLang="en-US" sz="1100" dirty="0" err="1">
                <a:solidFill>
                  <a:schemeClr val="tx1"/>
                </a:solidFill>
              </a:rPr>
              <a:t>합성곱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기반 층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tx1"/>
                </a:solidFill>
              </a:rPr>
              <a:t>(</a:t>
            </a:r>
            <a:r>
              <a:rPr kumimoji="1" lang="ko-KR" altLang="en-US" sz="1100" dirty="0">
                <a:solidFill>
                  <a:schemeClr val="tx1"/>
                </a:solidFill>
              </a:rPr>
              <a:t>동결</a:t>
            </a:r>
            <a:r>
              <a:rPr kumimoji="1" lang="en-US" altLang="ko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FCB7132-292A-894F-92DA-A3C72FB30BD2}"/>
              </a:ext>
            </a:extLst>
          </p:cNvPr>
          <p:cNvCxnSpPr/>
          <p:nvPr/>
        </p:nvCxnSpPr>
        <p:spPr>
          <a:xfrm flipV="1">
            <a:off x="8959864" y="2774023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DB8CFC-E25D-5A46-B183-C634B8BEE9B8}"/>
              </a:ext>
            </a:extLst>
          </p:cNvPr>
          <p:cNvCxnSpPr/>
          <p:nvPr/>
        </p:nvCxnSpPr>
        <p:spPr>
          <a:xfrm flipV="1">
            <a:off x="8988440" y="5839914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F79E3DD-9654-B540-BC66-3B14B015DA5F}"/>
              </a:ext>
            </a:extLst>
          </p:cNvPr>
          <p:cNvCxnSpPr>
            <a:cxnSpLocks/>
          </p:cNvCxnSpPr>
          <p:nvPr/>
        </p:nvCxnSpPr>
        <p:spPr>
          <a:xfrm flipV="1">
            <a:off x="8967008" y="3675580"/>
            <a:ext cx="0" cy="23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E69FFE-5376-954E-9F2D-799F2EAF6ED9}"/>
              </a:ext>
            </a:extLst>
          </p:cNvPr>
          <p:cNvSpPr txBox="1"/>
          <p:nvPr/>
        </p:nvSpPr>
        <p:spPr>
          <a:xfrm>
            <a:off x="8726467" y="251241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예측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DB14B-E856-AA41-A9E0-9F63A013D528}"/>
              </a:ext>
            </a:extLst>
          </p:cNvPr>
          <p:cNvSpPr txBox="1"/>
          <p:nvPr/>
        </p:nvSpPr>
        <p:spPr>
          <a:xfrm>
            <a:off x="8760333" y="611345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입력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218EF1-7F7D-FF4D-BF23-B08364B259E7}"/>
              </a:ext>
            </a:extLst>
          </p:cNvPr>
          <p:cNvSpPr/>
          <p:nvPr/>
        </p:nvSpPr>
        <p:spPr>
          <a:xfrm>
            <a:off x="5256410" y="3051425"/>
            <a:ext cx="1736333" cy="624155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분류기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27BAE5-D2E5-6448-8794-8FB3D93AC9A2}"/>
              </a:ext>
            </a:extLst>
          </p:cNvPr>
          <p:cNvSpPr/>
          <p:nvPr/>
        </p:nvSpPr>
        <p:spPr>
          <a:xfrm>
            <a:off x="5256410" y="3914454"/>
            <a:ext cx="1736333" cy="1925460"/>
          </a:xfrm>
          <a:prstGeom prst="rect">
            <a:avLst/>
          </a:prstGeom>
          <a:solidFill>
            <a:srgbClr val="FFE7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훈련된 </a:t>
            </a:r>
            <a:r>
              <a:rPr kumimoji="1" lang="ko-KR" altLang="en-US" sz="1100" dirty="0" err="1">
                <a:solidFill>
                  <a:schemeClr val="tx1"/>
                </a:solidFill>
              </a:rPr>
              <a:t>합성곱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기반 층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2E0A9B-A79F-E44A-9253-0D373E9F8614}"/>
              </a:ext>
            </a:extLst>
          </p:cNvPr>
          <p:cNvCxnSpPr/>
          <p:nvPr/>
        </p:nvCxnSpPr>
        <p:spPr>
          <a:xfrm flipV="1">
            <a:off x="6124576" y="2774023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C93104-BD6A-CB4B-8AF9-4EE4A2661EA1}"/>
              </a:ext>
            </a:extLst>
          </p:cNvPr>
          <p:cNvCxnSpPr/>
          <p:nvPr/>
        </p:nvCxnSpPr>
        <p:spPr>
          <a:xfrm flipV="1">
            <a:off x="6153152" y="5839914"/>
            <a:ext cx="0" cy="2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E72E0F-B4DB-FD49-9D0D-380BDD3DE6EC}"/>
              </a:ext>
            </a:extLst>
          </p:cNvPr>
          <p:cNvCxnSpPr>
            <a:cxnSpLocks/>
          </p:cNvCxnSpPr>
          <p:nvPr/>
        </p:nvCxnSpPr>
        <p:spPr>
          <a:xfrm flipV="1">
            <a:off x="6131720" y="3675580"/>
            <a:ext cx="0" cy="23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7246D2-B859-1A40-9AEC-0D77840704D4}"/>
              </a:ext>
            </a:extLst>
          </p:cNvPr>
          <p:cNvSpPr txBox="1"/>
          <p:nvPr/>
        </p:nvSpPr>
        <p:spPr>
          <a:xfrm>
            <a:off x="5891179" y="251241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예측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F49BF-D99A-A84D-9838-192D4A0BF363}"/>
              </a:ext>
            </a:extLst>
          </p:cNvPr>
          <p:cNvSpPr txBox="1"/>
          <p:nvPr/>
        </p:nvSpPr>
        <p:spPr>
          <a:xfrm>
            <a:off x="5925045" y="611345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입력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18F7DF3-63C6-4342-BFCF-765FB87E1DDA}"/>
              </a:ext>
            </a:extLst>
          </p:cNvPr>
          <p:cNvCxnSpPr>
            <a:cxnSpLocks/>
          </p:cNvCxnSpPr>
          <p:nvPr/>
        </p:nvCxnSpPr>
        <p:spPr>
          <a:xfrm>
            <a:off x="5060611" y="2981480"/>
            <a:ext cx="2162921" cy="773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2924FBD-B573-8E48-9F58-61A27BA78563}"/>
              </a:ext>
            </a:extLst>
          </p:cNvPr>
          <p:cNvCxnSpPr>
            <a:cxnSpLocks/>
          </p:cNvCxnSpPr>
          <p:nvPr/>
        </p:nvCxnSpPr>
        <p:spPr>
          <a:xfrm flipV="1">
            <a:off x="5067755" y="2970850"/>
            <a:ext cx="2162921" cy="7635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2C9269-2342-3E43-9847-EFA054F8385A}"/>
              </a:ext>
            </a:extLst>
          </p:cNvPr>
          <p:cNvCxnSpPr>
            <a:cxnSpLocks/>
          </p:cNvCxnSpPr>
          <p:nvPr/>
        </p:nvCxnSpPr>
        <p:spPr>
          <a:xfrm>
            <a:off x="4100303" y="4770309"/>
            <a:ext cx="1156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9E738A7-0BFF-6341-A051-6400BA0CBA2A}"/>
              </a:ext>
            </a:extLst>
          </p:cNvPr>
          <p:cNvCxnSpPr>
            <a:cxnSpLocks/>
          </p:cNvCxnSpPr>
          <p:nvPr/>
        </p:nvCxnSpPr>
        <p:spPr>
          <a:xfrm>
            <a:off x="6989277" y="4770309"/>
            <a:ext cx="1102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4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369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VGG16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합성곱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기반 층 만들기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4E0DFC9-64A5-2948-9627-EBF8175F5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98" y="1914037"/>
            <a:ext cx="3843273" cy="107696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BF65CF-BCAA-E549-8B81-AA8658E80826}"/>
              </a:ext>
            </a:extLst>
          </p:cNvPr>
          <p:cNvGrpSpPr/>
          <p:nvPr/>
        </p:nvGrpSpPr>
        <p:grpSpPr>
          <a:xfrm>
            <a:off x="1208298" y="3256112"/>
            <a:ext cx="3830546" cy="3415892"/>
            <a:chOff x="560744" y="3429000"/>
            <a:chExt cx="3830546" cy="3415892"/>
          </a:xfrm>
        </p:grpSpPr>
        <p:pic>
          <p:nvPicPr>
            <p:cNvPr id="33" name="그림 32" descr="텍스트, 영수증, 스크린샷, 서류이(가) 표시된 사진&#10;&#10;자동 생성된 설명">
              <a:extLst>
                <a:ext uri="{FF2B5EF4-FFF2-40B4-BE49-F238E27FC236}">
                  <a16:creationId xmlns:a16="http://schemas.microsoft.com/office/drawing/2014/main" id="{0A8EE7A6-9602-4341-9CB9-6C5729615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" t="45999" r="13717" b="25545"/>
            <a:stretch/>
          </p:blipFill>
          <p:spPr>
            <a:xfrm>
              <a:off x="560744" y="3519420"/>
              <a:ext cx="3761225" cy="527596"/>
            </a:xfrm>
            <a:prstGeom prst="rect">
              <a:avLst/>
            </a:prstGeom>
          </p:spPr>
        </p:pic>
        <p:pic>
          <p:nvPicPr>
            <p:cNvPr id="37" name="그림 36" descr="테이블이(가) 표시된 사진&#10;&#10;자동 생성된 설명">
              <a:extLst>
                <a:ext uri="{FF2B5EF4-FFF2-40B4-BE49-F238E27FC236}">
                  <a16:creationId xmlns:a16="http://schemas.microsoft.com/office/drawing/2014/main" id="{A282AC16-61B5-B043-9A96-4680EA774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27" y="4057407"/>
              <a:ext cx="3828963" cy="278748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F023249-032A-E04F-A688-2CE318B14ABE}"/>
                </a:ext>
              </a:extLst>
            </p:cNvPr>
            <p:cNvSpPr/>
            <p:nvPr/>
          </p:nvSpPr>
          <p:spPr>
            <a:xfrm>
              <a:off x="560744" y="3429000"/>
              <a:ext cx="3830546" cy="34158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5E7B01D-E8BC-2C4A-98A3-AEF119E4391F}"/>
              </a:ext>
            </a:extLst>
          </p:cNvPr>
          <p:cNvGrpSpPr/>
          <p:nvPr/>
        </p:nvGrpSpPr>
        <p:grpSpPr>
          <a:xfrm>
            <a:off x="6096000" y="2022532"/>
            <a:ext cx="4565788" cy="4649472"/>
            <a:chOff x="5563156" y="1877944"/>
            <a:chExt cx="4565788" cy="4649472"/>
          </a:xfrm>
        </p:grpSpPr>
        <p:pic>
          <p:nvPicPr>
            <p:cNvPr id="35" name="그림 34" descr="텍스트, 서류, 스크린샷이(가) 표시된 사진&#10;&#10;자동 생성된 설명">
              <a:extLst>
                <a:ext uri="{FF2B5EF4-FFF2-40B4-BE49-F238E27FC236}">
                  <a16:creationId xmlns:a16="http://schemas.microsoft.com/office/drawing/2014/main" id="{21D03723-E347-0A47-8629-A0126E8DC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42"/>
            <a:stretch/>
          </p:blipFill>
          <p:spPr>
            <a:xfrm>
              <a:off x="5563156" y="1937416"/>
              <a:ext cx="4565788" cy="45900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E276465-D5CD-5D4E-BADD-73B4F2881C43}"/>
                </a:ext>
              </a:extLst>
            </p:cNvPr>
            <p:cNvSpPr/>
            <p:nvPr/>
          </p:nvSpPr>
          <p:spPr>
            <a:xfrm>
              <a:off x="5632780" y="1877944"/>
              <a:ext cx="4209902" cy="4649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56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D9AE38B-D112-E542-B63F-E869E1A8BEC6}"/>
              </a:ext>
            </a:extLst>
          </p:cNvPr>
          <p:cNvSpPr/>
          <p:nvPr/>
        </p:nvSpPr>
        <p:spPr>
          <a:xfrm>
            <a:off x="2261286" y="1729946"/>
            <a:ext cx="3212757" cy="4522573"/>
          </a:xfrm>
          <a:prstGeom prst="round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ore-KR" altLang="en-US" sz="2400" b="1" dirty="0">
                <a:solidFill>
                  <a:schemeClr val="bg1"/>
                </a:solidFill>
              </a:rPr>
              <a:t>데이터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증식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X</a:t>
            </a:r>
          </a:p>
          <a:p>
            <a:pPr algn="ctr"/>
            <a:endParaRPr kumimoji="1" lang="en-US" altLang="ko-Kore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</a:t>
            </a:r>
            <a:r>
              <a:rPr kumimoji="1" lang="ko-KR" altLang="en-US" sz="1600" dirty="0">
                <a:solidFill>
                  <a:schemeClr val="bg1"/>
                </a:solidFill>
              </a:rPr>
              <a:t> 새로운 데이터셋에서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합성곱</a:t>
            </a:r>
            <a:r>
              <a:rPr kumimoji="1" lang="ko-KR" altLang="en-US" sz="1600" dirty="0">
                <a:solidFill>
                  <a:schemeClr val="bg1"/>
                </a:solidFill>
              </a:rPr>
              <a:t> 기반 층을 실행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 </a:t>
            </a:r>
            <a:r>
              <a:rPr kumimoji="1" lang="ko-KR" altLang="en-US" sz="1600" dirty="0">
                <a:solidFill>
                  <a:schemeClr val="bg1"/>
                </a:solidFill>
              </a:rPr>
              <a:t>출력을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넘파이</a:t>
            </a:r>
            <a:r>
              <a:rPr kumimoji="1" lang="ko-KR" altLang="en-US" sz="1600" dirty="0">
                <a:solidFill>
                  <a:schemeClr val="bg1"/>
                </a:solidFill>
              </a:rPr>
              <a:t> 배열로 디스크에 저장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</a:t>
            </a:r>
            <a:r>
              <a:rPr kumimoji="1" lang="ko-KR" altLang="en-US" sz="1600" dirty="0">
                <a:solidFill>
                  <a:schemeClr val="bg1"/>
                </a:solidFill>
              </a:rPr>
              <a:t> 데이터를 독립된 완전 연결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분류기에</a:t>
            </a:r>
            <a:r>
              <a:rPr kumimoji="1" lang="ko-KR" altLang="en-US" sz="1600" dirty="0">
                <a:solidFill>
                  <a:schemeClr val="bg1"/>
                </a:solidFill>
              </a:rPr>
              <a:t> 입력으로 사용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→ 모든 입력 이미지가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합성곱</a:t>
            </a:r>
            <a:r>
              <a:rPr kumimoji="1" lang="ko-KR" altLang="en-US" sz="1600" dirty="0">
                <a:solidFill>
                  <a:schemeClr val="bg1"/>
                </a:solidFill>
              </a:rPr>
              <a:t> 기반 층을 한 번만 실행하면 되기 </a:t>
            </a:r>
            <a:r>
              <a:rPr kumimoji="1" lang="ko-KR" altLang="en-US" sz="1600" b="1" dirty="0">
                <a:solidFill>
                  <a:schemeClr val="bg1"/>
                </a:solidFill>
              </a:rPr>
              <a:t>시간과 비용이 적게 </a:t>
            </a:r>
            <a:r>
              <a:rPr kumimoji="1" lang="ko-KR" altLang="en-US" sz="1600" b="1" dirty="0" err="1">
                <a:solidFill>
                  <a:schemeClr val="bg1"/>
                </a:solidFill>
              </a:rPr>
              <a:t>듬</a:t>
            </a:r>
            <a:endParaRPr kumimoji="1" lang="en-US" altLang="ko-KR" sz="1600" b="1" dirty="0">
              <a:solidFill>
                <a:schemeClr val="bg1"/>
              </a:solidFill>
            </a:endParaRPr>
          </a:p>
          <a:p>
            <a:endParaRPr kumimoji="1" lang="ko-Kore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CD2FA65-0190-E34C-87BA-1ECAC4901C70}"/>
              </a:ext>
            </a:extLst>
          </p:cNvPr>
          <p:cNvSpPr/>
          <p:nvPr/>
        </p:nvSpPr>
        <p:spPr>
          <a:xfrm>
            <a:off x="6717957" y="1729946"/>
            <a:ext cx="3212757" cy="4522573"/>
          </a:xfrm>
          <a:prstGeom prst="roundRect">
            <a:avLst/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</a:rPr>
              <a:t>데이터 증식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O</a:t>
            </a:r>
          </a:p>
          <a:p>
            <a:pPr algn="ctr"/>
            <a:endParaRPr kumimoji="1" lang="en-US" altLang="ko-Kore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</a:t>
            </a:r>
            <a:r>
              <a:rPr kumimoji="1" lang="ko-KR" altLang="en-US" sz="1600" dirty="0">
                <a:solidFill>
                  <a:schemeClr val="bg1"/>
                </a:solidFill>
              </a:rPr>
              <a:t> 준비한 모델 위에 </a:t>
            </a:r>
            <a:r>
              <a:rPr kumimoji="1" lang="en-US" altLang="ko-KR" sz="1600" dirty="0">
                <a:solidFill>
                  <a:schemeClr val="bg1"/>
                </a:solidFill>
              </a:rPr>
              <a:t>Dense</a:t>
            </a:r>
            <a:r>
              <a:rPr kumimoji="1" lang="ko-KR" altLang="en-US" sz="1600" dirty="0">
                <a:solidFill>
                  <a:schemeClr val="bg1"/>
                </a:solidFill>
              </a:rPr>
              <a:t> 층을 쌓아 확장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/>
                </a:solidFill>
              </a:rPr>
              <a:t>•</a:t>
            </a:r>
            <a:r>
              <a:rPr kumimoji="1" lang="ko-KR" altLang="en-US" sz="1600" dirty="0">
                <a:solidFill>
                  <a:schemeClr val="bg1"/>
                </a:solidFill>
              </a:rPr>
              <a:t> 입력 데이터에서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엔드</a:t>
            </a:r>
            <a:r>
              <a:rPr kumimoji="1" lang="en-US" altLang="ko-KR" sz="1600" dirty="0">
                <a:solidFill>
                  <a:schemeClr val="bg1"/>
                </a:solidFill>
              </a:rPr>
              <a:t>-</a:t>
            </a:r>
            <a:r>
              <a:rPr kumimoji="1" lang="ko-KR" altLang="en-US" sz="1600" dirty="0">
                <a:solidFill>
                  <a:schemeClr val="bg1"/>
                </a:solidFill>
              </a:rPr>
              <a:t>투</a:t>
            </a:r>
            <a:r>
              <a:rPr kumimoji="1" lang="en-US" altLang="ko-KR" sz="1600" dirty="0">
                <a:solidFill>
                  <a:schemeClr val="bg1"/>
                </a:solidFill>
              </a:rPr>
              <a:t>-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엔드로</a:t>
            </a:r>
            <a:r>
              <a:rPr kumimoji="1" lang="ko-KR" altLang="en-US" sz="1600" dirty="0">
                <a:solidFill>
                  <a:schemeClr val="bg1"/>
                </a:solidFill>
              </a:rPr>
              <a:t> 전체 모델을 실행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bg1"/>
                </a:solidFill>
              </a:rPr>
              <a:t>→모든 입력 이미지가 매번 </a:t>
            </a:r>
            <a:r>
              <a:rPr kumimoji="1" lang="ko-KR" altLang="en-US" sz="1600" dirty="0" err="1">
                <a:solidFill>
                  <a:schemeClr val="bg1"/>
                </a:solidFill>
              </a:rPr>
              <a:t>합성곱</a:t>
            </a:r>
            <a:r>
              <a:rPr kumimoji="1" lang="ko-KR" altLang="en-US" sz="1600" dirty="0">
                <a:solidFill>
                  <a:schemeClr val="bg1"/>
                </a:solidFill>
              </a:rPr>
              <a:t> 기반 층을 통과</a:t>
            </a:r>
            <a:r>
              <a:rPr kumimoji="1" lang="ko-Kore-KR" altLang="en-US" sz="1600" dirty="0">
                <a:solidFill>
                  <a:schemeClr val="bg1"/>
                </a:solidFill>
              </a:rPr>
              <a:t>하기</a:t>
            </a:r>
            <a:r>
              <a:rPr kumimoji="1" lang="ko-KR" altLang="en-US" sz="1600" dirty="0">
                <a:solidFill>
                  <a:schemeClr val="bg1"/>
                </a:solidFill>
              </a:rPr>
              <a:t> 때문에 </a:t>
            </a:r>
            <a:r>
              <a:rPr kumimoji="1" lang="ko-KR" altLang="en-US" sz="1600" b="1" dirty="0">
                <a:solidFill>
                  <a:schemeClr val="bg1"/>
                </a:solidFill>
              </a:rPr>
              <a:t>비용이 많이 </a:t>
            </a:r>
            <a:r>
              <a:rPr kumimoji="1" lang="ko-KR" altLang="en-US" sz="1600" b="1" dirty="0" err="1">
                <a:solidFill>
                  <a:schemeClr val="bg1"/>
                </a:solidFill>
              </a:rPr>
              <a:t>듬</a:t>
            </a:r>
            <a:endParaRPr kumimoji="1"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6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457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데이터 증식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사용하지 않은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특성 추출</a:t>
            </a:r>
            <a:endParaRPr lang="ko-KR" altLang="en-US" sz="16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4AC89C1-FF38-3149-9947-2BD54DD0B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63887"/>
            <a:ext cx="5370649" cy="328294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E66787C-474B-8F48-BBF3-AADECCBF7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5315038"/>
            <a:ext cx="6670864" cy="1404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AC0EFD-5314-1048-A3A1-301197340D28}"/>
              </a:ext>
            </a:extLst>
          </p:cNvPr>
          <p:cNvSpPr txBox="1"/>
          <p:nvPr/>
        </p:nvSpPr>
        <p:spPr>
          <a:xfrm>
            <a:off x="186080" y="1703413"/>
            <a:ext cx="4349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사전 훈련된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층을 사용하여 특성 추출</a:t>
            </a:r>
            <a:endParaRPr kumimoji="1" lang="ko-Kore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8497177-E6B6-3B46-8FCA-17313B1CB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72" y="4001013"/>
            <a:ext cx="3896316" cy="26300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923B54-77C9-094E-AD6B-5C2CFBBDC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72" y="1362707"/>
            <a:ext cx="3896316" cy="26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데이터 증식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사용한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특성 추출</a:t>
            </a:r>
            <a:endParaRPr lang="ko-KR" altLang="en-US" sz="16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E50109-DE42-8141-9847-BD46D2C99F69}"/>
              </a:ext>
            </a:extLst>
          </p:cNvPr>
          <p:cNvSpPr txBox="1"/>
          <p:nvPr/>
        </p:nvSpPr>
        <p:spPr>
          <a:xfrm>
            <a:off x="186080" y="1913974"/>
            <a:ext cx="3810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 위에 완전 연결 분류기 추가</a:t>
            </a:r>
            <a:endParaRPr kumimoji="1" lang="ko-Kore-KR" altLang="en-US" sz="1400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F3D90AF-0549-EE45-8793-D43E13C6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2221751"/>
            <a:ext cx="4049584" cy="9754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FDBA19-27C7-C749-A419-529C94405C03}"/>
              </a:ext>
            </a:extLst>
          </p:cNvPr>
          <p:cNvSpPr txBox="1"/>
          <p:nvPr/>
        </p:nvSpPr>
        <p:spPr>
          <a:xfrm>
            <a:off x="186080" y="3409223"/>
            <a:ext cx="2703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 </a:t>
            </a:r>
            <a:r>
              <a:rPr kumimoji="1" lang="ko-KR" altLang="en-US" sz="1400" b="1" dirty="0"/>
              <a:t>동결</a:t>
            </a:r>
            <a:r>
              <a:rPr kumimoji="1" lang="en-US" altLang="ko-KR" sz="1400" dirty="0"/>
              <a:t>(freezing)</a:t>
            </a:r>
            <a:endParaRPr kumimoji="1" lang="ko-Kore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E04FA3-5885-1F48-BA5D-9011F05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3717000"/>
            <a:ext cx="3009900" cy="3048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C6A5AA5-809A-E341-8C96-935ACFF4B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6"/>
          <a:stretch/>
        </p:blipFill>
        <p:spPr>
          <a:xfrm>
            <a:off x="6627237" y="1682047"/>
            <a:ext cx="4430658" cy="4679506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5521899C-7CDC-9D49-8F90-FD1C5038A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18"/>
          <a:stretch/>
        </p:blipFill>
        <p:spPr>
          <a:xfrm>
            <a:off x="339536" y="4636248"/>
            <a:ext cx="4430658" cy="180331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F44D5F3-E7A0-D046-8E1E-DA8242587131}"/>
              </a:ext>
            </a:extLst>
          </p:cNvPr>
          <p:cNvSpPr txBox="1"/>
          <p:nvPr/>
        </p:nvSpPr>
        <p:spPr>
          <a:xfrm>
            <a:off x="240080" y="4319326"/>
            <a:ext cx="4434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- </a:t>
            </a:r>
            <a:r>
              <a:rPr kumimoji="1" lang="ko-KR" altLang="en-US" sz="1400" dirty="0"/>
              <a:t>동결된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층과 함께 </a:t>
            </a:r>
            <a:r>
              <a:rPr kumimoji="1" lang="ko-KR" altLang="en-US" sz="1400" dirty="0" err="1"/>
              <a:t>엔드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투</a:t>
            </a:r>
            <a:r>
              <a:rPr kumimoji="1" lang="en-US" altLang="ko-KR" sz="1400" dirty="0"/>
              <a:t>-</a:t>
            </a:r>
            <a:r>
              <a:rPr kumimoji="1" lang="ko-KR" altLang="en-US" sz="1400" dirty="0" err="1"/>
              <a:t>엔드로</a:t>
            </a:r>
            <a:r>
              <a:rPr kumimoji="1" lang="ko-KR" altLang="en-US" sz="1400" dirty="0"/>
              <a:t> 훈련</a:t>
            </a:r>
            <a:endParaRPr kumimoji="1" lang="ko-Kore-KR" altLang="en-US" sz="14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FA9407-E6BA-8645-8072-E44B87FCDDDD}"/>
              </a:ext>
            </a:extLst>
          </p:cNvPr>
          <p:cNvGrpSpPr/>
          <p:nvPr/>
        </p:nvGrpSpPr>
        <p:grpSpPr>
          <a:xfrm>
            <a:off x="0" y="1076960"/>
            <a:ext cx="12192000" cy="5781040"/>
            <a:chOff x="0" y="1076960"/>
            <a:chExt cx="12192000" cy="578104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BA87ACC-239A-C74E-9423-C4D30F3FF8A5}"/>
                </a:ext>
              </a:extLst>
            </p:cNvPr>
            <p:cNvGrpSpPr/>
            <p:nvPr/>
          </p:nvGrpSpPr>
          <p:grpSpPr>
            <a:xfrm>
              <a:off x="0" y="1076960"/>
              <a:ext cx="12192000" cy="5781040"/>
              <a:chOff x="0" y="1076960"/>
              <a:chExt cx="12192000" cy="578104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9E074D0-98ED-FC41-8E7D-8B7C5CC0B0AC}"/>
                  </a:ext>
                </a:extLst>
              </p:cNvPr>
              <p:cNvSpPr/>
              <p:nvPr/>
            </p:nvSpPr>
            <p:spPr>
              <a:xfrm>
                <a:off x="0" y="1076960"/>
                <a:ext cx="12192000" cy="5781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56DC46B-33EA-5441-9746-D199E5674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543" y="3922615"/>
                <a:ext cx="3883838" cy="262191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D8435FB-668F-4044-B2D3-11411BA32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8775" y="1261467"/>
                <a:ext cx="3929606" cy="2661148"/>
              </a:xfrm>
              <a:prstGeom prst="rect">
                <a:avLst/>
              </a:prstGeom>
            </p:spPr>
          </p:pic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A30DDCB-1933-334C-B1B0-ED2E631C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163" y="3959899"/>
              <a:ext cx="3896316" cy="2630013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08A18A5-E73E-4141-8D74-C047F549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163" y="1321593"/>
              <a:ext cx="3896316" cy="2621918"/>
            </a:xfrm>
            <a:prstGeom prst="rect">
              <a:avLst/>
            </a:prstGeom>
          </p:spPr>
        </p:pic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4F31C7A9-6431-9C40-B36D-B4F8D148ADAE}"/>
                </a:ext>
              </a:extLst>
            </p:cNvPr>
            <p:cNvSpPr/>
            <p:nvPr/>
          </p:nvSpPr>
          <p:spPr>
            <a:xfrm>
              <a:off x="5646822" y="3680418"/>
              <a:ext cx="688548" cy="4600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466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8599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사전 훈련된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컨브넷</a:t>
            </a:r>
            <a:r>
              <a:rPr lang="ko-KR" altLang="en-US" sz="3600" spc="-300" dirty="0">
                <a:solidFill>
                  <a:schemeClr val="bg1"/>
                </a:solidFill>
              </a:rPr>
              <a:t>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B6E33-E059-6544-9488-6DEEB2DC886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미세 조정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000" spc="-150" dirty="0">
                <a:solidFill>
                  <a:srgbClr val="393939"/>
                </a:solidFill>
                <a:latin typeface="+mn-ea"/>
              </a:rPr>
              <a:t>(fine tuning)</a:t>
            </a:r>
            <a:endParaRPr lang="ko-KR" altLang="en-US" sz="2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FE045D-E567-1B4F-B5E9-1F76044D62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D1031-83E5-0541-8A7C-F14EB6B6C132}"/>
              </a:ext>
            </a:extLst>
          </p:cNvPr>
          <p:cNvSpPr txBox="1"/>
          <p:nvPr/>
        </p:nvSpPr>
        <p:spPr>
          <a:xfrm>
            <a:off x="339536" y="1839239"/>
            <a:ext cx="7180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특성 추출에 사용했던 동결 모델의 상위 층 몇 개를</a:t>
            </a:r>
            <a:r>
              <a:rPr kumimoji="1" lang="en-US" altLang="ko-KR" dirty="0"/>
              <a:t> </a:t>
            </a:r>
            <a:r>
              <a:rPr kumimoji="1" lang="ko-KR" altLang="en-US" b="1" dirty="0"/>
              <a:t>동결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해제</a:t>
            </a:r>
            <a:r>
              <a:rPr kumimoji="1" lang="ko-KR" altLang="en-US" dirty="0"/>
              <a:t>하고</a:t>
            </a:r>
            <a:endParaRPr kumimoji="1" lang="en-US" altLang="ko-KR" dirty="0"/>
          </a:p>
          <a:p>
            <a:r>
              <a:rPr kumimoji="1" lang="ko-KR" altLang="en-US" b="1" dirty="0"/>
              <a:t>  새로 추가한 층과 함께 훈련</a:t>
            </a:r>
            <a:r>
              <a:rPr kumimoji="1" lang="ko-KR" altLang="en-US" dirty="0"/>
              <a:t>하는 것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D27191-F44F-1046-B7B4-81CB1F0F210A}"/>
              </a:ext>
            </a:extLst>
          </p:cNvPr>
          <p:cNvSpPr/>
          <p:nvPr/>
        </p:nvSpPr>
        <p:spPr>
          <a:xfrm>
            <a:off x="8266747" y="1482994"/>
            <a:ext cx="1371923" cy="992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1E5044-147C-174C-B493-5C242FFF070E}"/>
              </a:ext>
            </a:extLst>
          </p:cNvPr>
          <p:cNvSpPr/>
          <p:nvPr/>
        </p:nvSpPr>
        <p:spPr>
          <a:xfrm>
            <a:off x="8405583" y="1621433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conv1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ED6244-013A-E04C-B796-7F0AC7F92F17}"/>
              </a:ext>
            </a:extLst>
          </p:cNvPr>
          <p:cNvSpPr/>
          <p:nvPr/>
        </p:nvSpPr>
        <p:spPr>
          <a:xfrm>
            <a:off x="8405583" y="2166162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pool</a:t>
            </a:r>
            <a:endParaRPr kumimoji="1" lang="ko-Kore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059F211-0951-F04F-9472-9FD8679D47D0}"/>
              </a:ext>
            </a:extLst>
          </p:cNvPr>
          <p:cNvSpPr/>
          <p:nvPr/>
        </p:nvSpPr>
        <p:spPr>
          <a:xfrm>
            <a:off x="8405583" y="1893797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0E875D-7563-7D4C-8FD9-0993D1EA2F7F}"/>
              </a:ext>
            </a:extLst>
          </p:cNvPr>
          <p:cNvSpPr txBox="1"/>
          <p:nvPr/>
        </p:nvSpPr>
        <p:spPr>
          <a:xfrm>
            <a:off x="339536" y="2480145"/>
            <a:ext cx="3225563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-</a:t>
            </a:r>
            <a:r>
              <a:rPr kumimoji="1" lang="ko-KR" altLang="en-US" sz="1600" b="1" dirty="0"/>
              <a:t> 네트워크를 미세 조정하는 단계</a:t>
            </a:r>
            <a:endParaRPr kumimoji="1" lang="en-US" altLang="ko-KR" sz="16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715361-E293-6542-9F9A-417022734C6B}"/>
              </a:ext>
            </a:extLst>
          </p:cNvPr>
          <p:cNvSpPr/>
          <p:nvPr/>
        </p:nvSpPr>
        <p:spPr>
          <a:xfrm>
            <a:off x="8266747" y="2877191"/>
            <a:ext cx="1371923" cy="12820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DAD5F4-6521-404A-9C51-B3FE8BD44A51}"/>
              </a:ext>
            </a:extLst>
          </p:cNvPr>
          <p:cNvSpPr/>
          <p:nvPr/>
        </p:nvSpPr>
        <p:spPr>
          <a:xfrm>
            <a:off x="8420389" y="3020104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conv1</a:t>
            </a:r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A69ADCC-F71B-CE4B-B87D-A592F0A32921}"/>
              </a:ext>
            </a:extLst>
          </p:cNvPr>
          <p:cNvSpPr/>
          <p:nvPr/>
        </p:nvSpPr>
        <p:spPr>
          <a:xfrm>
            <a:off x="8420389" y="3564833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conv3</a:t>
            </a:r>
            <a:endParaRPr kumimoji="1" lang="ko-Kore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E0DDD48-03C1-184A-9C50-8BA8F16FA169}"/>
              </a:ext>
            </a:extLst>
          </p:cNvPr>
          <p:cNvSpPr/>
          <p:nvPr/>
        </p:nvSpPr>
        <p:spPr>
          <a:xfrm>
            <a:off x="8420389" y="3292468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conv2</a:t>
            </a:r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5638B65-BAC6-404F-8783-FE718B1140B7}"/>
              </a:ext>
            </a:extLst>
          </p:cNvPr>
          <p:cNvSpPr/>
          <p:nvPr/>
        </p:nvSpPr>
        <p:spPr>
          <a:xfrm>
            <a:off x="8420389" y="3831629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pool</a:t>
            </a:r>
            <a:endParaRPr kumimoji="1" lang="ko-Kore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77486F0-C2BF-944B-9E23-BBF24BE69D32}"/>
              </a:ext>
            </a:extLst>
          </p:cNvPr>
          <p:cNvSpPr/>
          <p:nvPr/>
        </p:nvSpPr>
        <p:spPr>
          <a:xfrm>
            <a:off x="8266747" y="4249068"/>
            <a:ext cx="1371923" cy="1282052"/>
          </a:xfrm>
          <a:prstGeom prst="rect">
            <a:avLst/>
          </a:prstGeom>
          <a:solidFill>
            <a:srgbClr val="F5FFBB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9A1ADA5-0FB1-3A44-9213-12E36C868399}"/>
              </a:ext>
            </a:extLst>
          </p:cNvPr>
          <p:cNvSpPr/>
          <p:nvPr/>
        </p:nvSpPr>
        <p:spPr>
          <a:xfrm>
            <a:off x="8420389" y="4391704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conv1</a:t>
            </a:r>
            <a:endParaRPr kumimoji="1" lang="ko-Kore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54F15A4-F27D-3B4E-9CAE-A054D40FB2BD}"/>
              </a:ext>
            </a:extLst>
          </p:cNvPr>
          <p:cNvSpPr/>
          <p:nvPr/>
        </p:nvSpPr>
        <p:spPr>
          <a:xfrm>
            <a:off x="8420389" y="4936433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conv3</a:t>
            </a:r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1B38EC1-4CEC-E749-9A57-8C851A528820}"/>
              </a:ext>
            </a:extLst>
          </p:cNvPr>
          <p:cNvSpPr/>
          <p:nvPr/>
        </p:nvSpPr>
        <p:spPr>
          <a:xfrm>
            <a:off x="8420389" y="4664068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conv2</a:t>
            </a:r>
            <a:endParaRPr kumimoji="1" lang="ko-Kore-KR" altLang="en-US" dirty="0">
              <a:solidFill>
                <a:prstClr val="white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19CA2D-147C-AE42-89FB-E9507526ABD2}"/>
              </a:ext>
            </a:extLst>
          </p:cNvPr>
          <p:cNvSpPr/>
          <p:nvPr/>
        </p:nvSpPr>
        <p:spPr>
          <a:xfrm>
            <a:off x="8420389" y="5203229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pool</a:t>
            </a:r>
            <a:endParaRPr kumimoji="1" lang="ko-Kore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E3B16A-D9C7-2549-B2C7-DF823C43BA87}"/>
              </a:ext>
            </a:extLst>
          </p:cNvPr>
          <p:cNvSpPr/>
          <p:nvPr/>
        </p:nvSpPr>
        <p:spPr>
          <a:xfrm>
            <a:off x="8263907" y="5627252"/>
            <a:ext cx="1371923" cy="992637"/>
          </a:xfrm>
          <a:prstGeom prst="rect">
            <a:avLst/>
          </a:prstGeom>
          <a:solidFill>
            <a:srgbClr val="B6DFB3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299712-9095-844E-9C42-B5903CD88219}"/>
              </a:ext>
            </a:extLst>
          </p:cNvPr>
          <p:cNvSpPr/>
          <p:nvPr/>
        </p:nvSpPr>
        <p:spPr>
          <a:xfrm>
            <a:off x="8420389" y="5758013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ore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Flatten</a:t>
            </a:r>
            <a:endParaRPr kumimoji="1" lang="ko-Kore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CF2D324-9F91-F944-B209-C70D8AC670F1}"/>
              </a:ext>
            </a:extLst>
          </p:cNvPr>
          <p:cNvSpPr/>
          <p:nvPr/>
        </p:nvSpPr>
        <p:spPr>
          <a:xfrm>
            <a:off x="8420389" y="6302742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Dense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1A90843-5B1F-1544-BE75-741C3B246831}"/>
              </a:ext>
            </a:extLst>
          </p:cNvPr>
          <p:cNvSpPr/>
          <p:nvPr/>
        </p:nvSpPr>
        <p:spPr>
          <a:xfrm>
            <a:off x="8420389" y="6030377"/>
            <a:ext cx="1088572" cy="182539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Dense</a:t>
            </a:r>
            <a:endParaRPr kumimoji="1" lang="ko-Kore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2843A7-C251-054A-81B0-AC0E89BE5409}"/>
              </a:ext>
            </a:extLst>
          </p:cNvPr>
          <p:cNvCxnSpPr>
            <a:cxnSpLocks/>
          </p:cNvCxnSpPr>
          <p:nvPr/>
        </p:nvCxnSpPr>
        <p:spPr>
          <a:xfrm>
            <a:off x="8967515" y="1278116"/>
            <a:ext cx="0" cy="34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EDB975F-27C1-4641-ACBE-FD05451B3CE9}"/>
              </a:ext>
            </a:extLst>
          </p:cNvPr>
          <p:cNvCxnSpPr>
            <a:cxnSpLocks/>
          </p:cNvCxnSpPr>
          <p:nvPr/>
        </p:nvCxnSpPr>
        <p:spPr>
          <a:xfrm>
            <a:off x="8967515" y="18039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0F1CF9A-640F-C04F-B3D1-E64461C50797}"/>
              </a:ext>
            </a:extLst>
          </p:cNvPr>
          <p:cNvCxnSpPr>
            <a:cxnSpLocks/>
          </p:cNvCxnSpPr>
          <p:nvPr/>
        </p:nvCxnSpPr>
        <p:spPr>
          <a:xfrm>
            <a:off x="8968830" y="2076336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자유형 87">
            <a:extLst>
              <a:ext uri="{FF2B5EF4-FFF2-40B4-BE49-F238E27FC236}">
                <a16:creationId xmlns:a16="http://schemas.microsoft.com/office/drawing/2014/main" id="{A2593B0F-EFAE-C047-BC07-18DEEB4C2C69}"/>
              </a:ext>
            </a:extLst>
          </p:cNvPr>
          <p:cNvSpPr/>
          <p:nvPr/>
        </p:nvSpPr>
        <p:spPr>
          <a:xfrm>
            <a:off x="8913873" y="2348700"/>
            <a:ext cx="101604" cy="646331"/>
          </a:xfrm>
          <a:custGeom>
            <a:avLst/>
            <a:gdLst>
              <a:gd name="connsiteX0" fmla="*/ 33867 w 101604"/>
              <a:gd name="connsiteY0" fmla="*/ 0 h 568207"/>
              <a:gd name="connsiteX1" fmla="*/ 79022 w 101604"/>
              <a:gd name="connsiteY1" fmla="*/ 75259 h 568207"/>
              <a:gd name="connsiteX2" fmla="*/ 0 w 101604"/>
              <a:gd name="connsiteY2" fmla="*/ 82785 h 568207"/>
              <a:gd name="connsiteX3" fmla="*/ 79022 w 101604"/>
              <a:gd name="connsiteY3" fmla="*/ 150518 h 568207"/>
              <a:gd name="connsiteX4" fmla="*/ 18815 w 101604"/>
              <a:gd name="connsiteY4" fmla="*/ 184385 h 568207"/>
              <a:gd name="connsiteX5" fmla="*/ 90311 w 101604"/>
              <a:gd name="connsiteY5" fmla="*/ 229541 h 568207"/>
              <a:gd name="connsiteX6" fmla="*/ 30104 w 101604"/>
              <a:gd name="connsiteY6" fmla="*/ 270933 h 568207"/>
              <a:gd name="connsiteX7" fmla="*/ 101600 w 101604"/>
              <a:gd name="connsiteY7" fmla="*/ 319852 h 568207"/>
              <a:gd name="connsiteX8" fmla="*/ 33867 w 101604"/>
              <a:gd name="connsiteY8" fmla="*/ 349955 h 568207"/>
              <a:gd name="connsiteX9" fmla="*/ 97837 w 101604"/>
              <a:gd name="connsiteY9" fmla="*/ 402637 h 568207"/>
              <a:gd name="connsiteX10" fmla="*/ 33867 w 101604"/>
              <a:gd name="connsiteY10" fmla="*/ 436504 h 568207"/>
              <a:gd name="connsiteX11" fmla="*/ 86548 w 101604"/>
              <a:gd name="connsiteY11" fmla="*/ 474133 h 568207"/>
              <a:gd name="connsiteX12" fmla="*/ 60207 w 101604"/>
              <a:gd name="connsiteY12" fmla="*/ 504237 h 568207"/>
              <a:gd name="connsiteX13" fmla="*/ 67733 w 101604"/>
              <a:gd name="connsiteY13" fmla="*/ 568207 h 56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1604" h="568207">
                <a:moveTo>
                  <a:pt x="33867" y="0"/>
                </a:moveTo>
                <a:cubicBezTo>
                  <a:pt x="59266" y="30731"/>
                  <a:pt x="84666" y="61462"/>
                  <a:pt x="79022" y="75259"/>
                </a:cubicBezTo>
                <a:cubicBezTo>
                  <a:pt x="73378" y="89056"/>
                  <a:pt x="0" y="70242"/>
                  <a:pt x="0" y="82785"/>
                </a:cubicBezTo>
                <a:cubicBezTo>
                  <a:pt x="0" y="95328"/>
                  <a:pt x="75886" y="133585"/>
                  <a:pt x="79022" y="150518"/>
                </a:cubicBezTo>
                <a:cubicBezTo>
                  <a:pt x="82158" y="167451"/>
                  <a:pt x="16933" y="171215"/>
                  <a:pt x="18815" y="184385"/>
                </a:cubicBezTo>
                <a:cubicBezTo>
                  <a:pt x="20696" y="197556"/>
                  <a:pt x="88430" y="215116"/>
                  <a:pt x="90311" y="229541"/>
                </a:cubicBezTo>
                <a:cubicBezTo>
                  <a:pt x="92193" y="243966"/>
                  <a:pt x="28223" y="255881"/>
                  <a:pt x="30104" y="270933"/>
                </a:cubicBezTo>
                <a:cubicBezTo>
                  <a:pt x="31985" y="285985"/>
                  <a:pt x="100973" y="306682"/>
                  <a:pt x="101600" y="319852"/>
                </a:cubicBezTo>
                <a:cubicBezTo>
                  <a:pt x="102227" y="333022"/>
                  <a:pt x="34494" y="336158"/>
                  <a:pt x="33867" y="349955"/>
                </a:cubicBezTo>
                <a:cubicBezTo>
                  <a:pt x="33240" y="363752"/>
                  <a:pt x="97837" y="388212"/>
                  <a:pt x="97837" y="402637"/>
                </a:cubicBezTo>
                <a:cubicBezTo>
                  <a:pt x="97837" y="417062"/>
                  <a:pt x="35748" y="424588"/>
                  <a:pt x="33867" y="436504"/>
                </a:cubicBezTo>
                <a:cubicBezTo>
                  <a:pt x="31986" y="448420"/>
                  <a:pt x="82158" y="462844"/>
                  <a:pt x="86548" y="474133"/>
                </a:cubicBezTo>
                <a:cubicBezTo>
                  <a:pt x="90938" y="485422"/>
                  <a:pt x="63343" y="488558"/>
                  <a:pt x="60207" y="504237"/>
                </a:cubicBezTo>
                <a:cubicBezTo>
                  <a:pt x="57071" y="519916"/>
                  <a:pt x="66028" y="538339"/>
                  <a:pt x="67733" y="5682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삼각형 89">
            <a:extLst>
              <a:ext uri="{FF2B5EF4-FFF2-40B4-BE49-F238E27FC236}">
                <a16:creationId xmlns:a16="http://schemas.microsoft.com/office/drawing/2014/main" id="{6EFA7C71-540D-C04E-8790-CF2AEC46BEC6}"/>
              </a:ext>
            </a:extLst>
          </p:cNvPr>
          <p:cNvSpPr/>
          <p:nvPr/>
        </p:nvSpPr>
        <p:spPr>
          <a:xfrm rot="10800000">
            <a:off x="8955150" y="2954604"/>
            <a:ext cx="49048" cy="507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04C02731-5DE2-0247-B83A-229759588A64}"/>
              </a:ext>
            </a:extLst>
          </p:cNvPr>
          <p:cNvCxnSpPr>
            <a:cxnSpLocks/>
          </p:cNvCxnSpPr>
          <p:nvPr/>
        </p:nvCxnSpPr>
        <p:spPr>
          <a:xfrm>
            <a:off x="8969646" y="3198451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905227F-6B94-6D49-95EE-3287F309ACA8}"/>
              </a:ext>
            </a:extLst>
          </p:cNvPr>
          <p:cNvCxnSpPr>
            <a:cxnSpLocks/>
          </p:cNvCxnSpPr>
          <p:nvPr/>
        </p:nvCxnSpPr>
        <p:spPr>
          <a:xfrm>
            <a:off x="8967515" y="3475007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6004563-DD97-FD43-956F-9505CB7FF19B}"/>
              </a:ext>
            </a:extLst>
          </p:cNvPr>
          <p:cNvCxnSpPr>
            <a:cxnSpLocks/>
          </p:cNvCxnSpPr>
          <p:nvPr/>
        </p:nvCxnSpPr>
        <p:spPr>
          <a:xfrm>
            <a:off x="8967515" y="37437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CA645CC-9680-A646-88DC-86D0620AAD0E}"/>
              </a:ext>
            </a:extLst>
          </p:cNvPr>
          <p:cNvCxnSpPr>
            <a:cxnSpLocks/>
          </p:cNvCxnSpPr>
          <p:nvPr/>
        </p:nvCxnSpPr>
        <p:spPr>
          <a:xfrm>
            <a:off x="8967515" y="45717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9D1F66A-3D1E-4C41-AF81-56A4A4A1BDA5}"/>
              </a:ext>
            </a:extLst>
          </p:cNvPr>
          <p:cNvCxnSpPr>
            <a:cxnSpLocks/>
          </p:cNvCxnSpPr>
          <p:nvPr/>
        </p:nvCxnSpPr>
        <p:spPr>
          <a:xfrm>
            <a:off x="8967515" y="48453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E981845-19D0-2B47-9F1F-E8366DE880FB}"/>
              </a:ext>
            </a:extLst>
          </p:cNvPr>
          <p:cNvCxnSpPr>
            <a:cxnSpLocks/>
          </p:cNvCxnSpPr>
          <p:nvPr/>
        </p:nvCxnSpPr>
        <p:spPr>
          <a:xfrm>
            <a:off x="8967515" y="51153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0161333-2BB5-C146-A2D2-D6D72E1C9D38}"/>
              </a:ext>
            </a:extLst>
          </p:cNvPr>
          <p:cNvCxnSpPr>
            <a:cxnSpLocks/>
          </p:cNvCxnSpPr>
          <p:nvPr/>
        </p:nvCxnSpPr>
        <p:spPr>
          <a:xfrm>
            <a:off x="8967515" y="59397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6D911E1-1C7E-A34C-8868-18C21DE52898}"/>
              </a:ext>
            </a:extLst>
          </p:cNvPr>
          <p:cNvCxnSpPr>
            <a:cxnSpLocks/>
          </p:cNvCxnSpPr>
          <p:nvPr/>
        </p:nvCxnSpPr>
        <p:spPr>
          <a:xfrm>
            <a:off x="8967515" y="6209772"/>
            <a:ext cx="0" cy="9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631C84D-7E4F-664F-A6B5-67DC142B9FFE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8964675" y="4012069"/>
            <a:ext cx="2840" cy="37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B0918E0-F99E-AD42-82F3-DD0CADC819AC}"/>
              </a:ext>
            </a:extLst>
          </p:cNvPr>
          <p:cNvCxnSpPr>
            <a:cxnSpLocks/>
          </p:cNvCxnSpPr>
          <p:nvPr/>
        </p:nvCxnSpPr>
        <p:spPr>
          <a:xfrm flipH="1">
            <a:off x="8964675" y="5386407"/>
            <a:ext cx="2840" cy="37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A7D5623-4605-8C40-9BC0-360AFECB9985}"/>
              </a:ext>
            </a:extLst>
          </p:cNvPr>
          <p:cNvSpPr txBox="1"/>
          <p:nvPr/>
        </p:nvSpPr>
        <p:spPr>
          <a:xfrm>
            <a:off x="9849091" y="177701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/>
              <a:t>합성곱</a:t>
            </a:r>
            <a:r>
              <a:rPr kumimoji="1" lang="ko-KR" altLang="en-US" sz="900" dirty="0"/>
              <a:t> 블록</a:t>
            </a:r>
            <a:r>
              <a:rPr kumimoji="1" lang="en-US" altLang="ko-KR" sz="900" dirty="0"/>
              <a:t>1</a:t>
            </a:r>
          </a:p>
          <a:p>
            <a:pPr algn="ctr"/>
            <a:r>
              <a:rPr kumimoji="1" lang="en-US" altLang="ko-KR" sz="900" dirty="0"/>
              <a:t>(</a:t>
            </a:r>
            <a:r>
              <a:rPr kumimoji="1" lang="ko-KR" altLang="en-US" sz="900" dirty="0"/>
              <a:t>동결</a:t>
            </a:r>
            <a:r>
              <a:rPr kumimoji="1" lang="en-US" altLang="ko-KR" sz="900" dirty="0"/>
              <a:t>)</a:t>
            </a:r>
            <a:endParaRPr kumimoji="1" lang="ko-Kore-KR" altLang="en-US" sz="9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F0847C6-09CC-F14C-8FC8-C7BD98F7B647}"/>
              </a:ext>
            </a:extLst>
          </p:cNvPr>
          <p:cNvSpPr txBox="1"/>
          <p:nvPr/>
        </p:nvSpPr>
        <p:spPr>
          <a:xfrm>
            <a:off x="9849091" y="3338526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/>
              <a:t>합성곱</a:t>
            </a:r>
            <a:r>
              <a:rPr kumimoji="1" lang="ko-KR" altLang="en-US" sz="900" dirty="0"/>
              <a:t> 블록</a:t>
            </a:r>
            <a:r>
              <a:rPr kumimoji="1" lang="en-US" altLang="ko-KR" sz="900" dirty="0"/>
              <a:t>4</a:t>
            </a:r>
          </a:p>
          <a:p>
            <a:pPr algn="ctr"/>
            <a:r>
              <a:rPr kumimoji="1" lang="en-US" altLang="ko-KR" sz="900" dirty="0"/>
              <a:t>(</a:t>
            </a:r>
            <a:r>
              <a:rPr kumimoji="1" lang="ko-KR" altLang="en-US" sz="900" dirty="0"/>
              <a:t>동결</a:t>
            </a:r>
            <a:r>
              <a:rPr kumimoji="1" lang="en-US" altLang="ko-KR" sz="900" dirty="0"/>
              <a:t>)</a:t>
            </a:r>
            <a:endParaRPr kumimoji="1" lang="ko-Kore-KR" altLang="en-US" sz="9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6CD8577-C0CB-B840-9535-BB5FCF5A6EB9}"/>
              </a:ext>
            </a:extLst>
          </p:cNvPr>
          <p:cNvSpPr txBox="1"/>
          <p:nvPr/>
        </p:nvSpPr>
        <p:spPr>
          <a:xfrm>
            <a:off x="9849091" y="470309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/>
              <a:t>합성곱</a:t>
            </a:r>
            <a:r>
              <a:rPr kumimoji="1" lang="ko-KR" altLang="en-US" sz="900" dirty="0"/>
              <a:t> 블록</a:t>
            </a:r>
            <a:r>
              <a:rPr kumimoji="1" lang="en-US" altLang="ko-KR" sz="900" dirty="0"/>
              <a:t>5</a:t>
            </a:r>
          </a:p>
          <a:p>
            <a:pPr algn="ctr"/>
            <a:r>
              <a:rPr kumimoji="1" lang="en-US" altLang="ko-KR" sz="900" dirty="0"/>
              <a:t>(</a:t>
            </a:r>
            <a:r>
              <a:rPr kumimoji="1" lang="ko-KR" altLang="en-US" sz="900" dirty="0"/>
              <a:t>미세조정</a:t>
            </a:r>
            <a:r>
              <a:rPr kumimoji="1" lang="en-US" altLang="ko-KR" sz="900" dirty="0"/>
              <a:t>)</a:t>
            </a:r>
            <a:endParaRPr kumimoji="1" lang="ko-Kore-KR" altLang="en-US" sz="9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1168A6-9F24-2147-A020-54DDAE7CCD60}"/>
              </a:ext>
            </a:extLst>
          </p:cNvPr>
          <p:cNvSpPr txBox="1"/>
          <p:nvPr/>
        </p:nvSpPr>
        <p:spPr>
          <a:xfrm>
            <a:off x="9703217" y="5949460"/>
            <a:ext cx="17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/>
              <a:t>새로 추가한 완전 연결 분류기</a:t>
            </a:r>
            <a:endParaRPr kumimoji="1" lang="en-US" altLang="ko-KR" sz="900" dirty="0"/>
          </a:p>
          <a:p>
            <a:pPr algn="ctr"/>
            <a:r>
              <a:rPr kumimoji="1" lang="en-US" altLang="ko-KR" sz="900" dirty="0"/>
              <a:t>(</a:t>
            </a:r>
            <a:r>
              <a:rPr kumimoji="1" lang="ko-KR" altLang="en-US" sz="900" dirty="0"/>
              <a:t>미세조정</a:t>
            </a:r>
            <a:r>
              <a:rPr kumimoji="1" lang="en-US" altLang="ko-KR" sz="900" dirty="0"/>
              <a:t>)</a:t>
            </a:r>
            <a:endParaRPr kumimoji="1" lang="ko-Kore-KR" altLang="en-US" sz="9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9FFA1C-2815-0342-AF81-CA3D48F8F448}"/>
              </a:ext>
            </a:extLst>
          </p:cNvPr>
          <p:cNvSpPr txBox="1"/>
          <p:nvPr/>
        </p:nvSpPr>
        <p:spPr>
          <a:xfrm>
            <a:off x="9703217" y="2538888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00" dirty="0"/>
              <a:t>  </a:t>
            </a:r>
            <a:r>
              <a:rPr kumimoji="1" lang="ko-KR" altLang="en-US" sz="700" dirty="0" err="1"/>
              <a:t>합성곱</a:t>
            </a:r>
            <a:r>
              <a:rPr kumimoji="1" lang="ko-KR" altLang="en-US" sz="700" dirty="0"/>
              <a:t> 블록</a:t>
            </a:r>
            <a:r>
              <a:rPr kumimoji="1" lang="en-US" altLang="ko-KR" sz="700" dirty="0"/>
              <a:t>2~3 </a:t>
            </a:r>
            <a:r>
              <a:rPr kumimoji="1" lang="en-US" altLang="ko-KR" sz="700" dirty="0">
                <a:solidFill>
                  <a:srgbClr val="FF0000"/>
                </a:solidFill>
              </a:rPr>
              <a:t>(</a:t>
            </a:r>
            <a:r>
              <a:rPr kumimoji="1" lang="ko-KR" altLang="en-US" sz="700" dirty="0">
                <a:solidFill>
                  <a:srgbClr val="FF0000"/>
                </a:solidFill>
              </a:rPr>
              <a:t>생략</a:t>
            </a:r>
            <a:r>
              <a:rPr kumimoji="1" lang="en-US" altLang="ko-KR" sz="700" dirty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kumimoji="1" lang="en-US" altLang="ko-KR" sz="700" dirty="0"/>
              <a:t>(</a:t>
            </a:r>
            <a:r>
              <a:rPr kumimoji="1" lang="ko-KR" altLang="en-US" sz="700" dirty="0"/>
              <a:t>동결</a:t>
            </a:r>
            <a:r>
              <a:rPr kumimoji="1" lang="en-US" altLang="ko-KR" sz="700" dirty="0"/>
              <a:t>)</a:t>
            </a:r>
            <a:endParaRPr kumimoji="1" lang="ko-Kore-KR" altLang="en-US" sz="7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B816799-8429-824B-8FF0-78F3DF4EFB69}"/>
              </a:ext>
            </a:extLst>
          </p:cNvPr>
          <p:cNvSpPr txBox="1"/>
          <p:nvPr/>
        </p:nvSpPr>
        <p:spPr>
          <a:xfrm>
            <a:off x="339536" y="4971554"/>
            <a:ext cx="385233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-</a:t>
            </a:r>
            <a:r>
              <a:rPr kumimoji="1" lang="ko-KR" altLang="en-US" sz="1600" b="1" dirty="0"/>
              <a:t> 상위 몇 개의 층만 미세 조정하는 이유</a:t>
            </a:r>
            <a:endParaRPr kumimoji="1" lang="en-US" altLang="ko-KR" sz="16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F168316-EF0B-7442-88CC-E69EA9B05178}"/>
              </a:ext>
            </a:extLst>
          </p:cNvPr>
          <p:cNvSpPr txBox="1"/>
          <p:nvPr/>
        </p:nvSpPr>
        <p:spPr>
          <a:xfrm>
            <a:off x="542322" y="2770730"/>
            <a:ext cx="4953600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1.</a:t>
            </a:r>
            <a:r>
              <a:rPr kumimoji="1" lang="ko-KR" altLang="en-US" sz="1400" dirty="0">
                <a:solidFill>
                  <a:prstClr val="black"/>
                </a:solidFill>
              </a:rPr>
              <a:t> 사전에 훈련된 기반 네트워크 위에 새로운 네트워크 추가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2.</a:t>
            </a:r>
            <a:r>
              <a:rPr kumimoji="1" lang="ko-KR" altLang="en-US" sz="1400" dirty="0">
                <a:solidFill>
                  <a:prstClr val="black"/>
                </a:solidFill>
              </a:rPr>
              <a:t> 기반 네트워크 동결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3.</a:t>
            </a:r>
            <a:r>
              <a:rPr kumimoji="1" lang="ko-KR" altLang="en-US" sz="1400" dirty="0">
                <a:solidFill>
                  <a:prstClr val="black"/>
                </a:solidFill>
              </a:rPr>
              <a:t> 새로 추가한 네트워크 훈련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4.</a:t>
            </a:r>
            <a:r>
              <a:rPr kumimoji="1" lang="ko-KR" altLang="en-US" sz="1400" dirty="0">
                <a:solidFill>
                  <a:prstClr val="black"/>
                </a:solidFill>
              </a:rPr>
              <a:t> 기반 네트워크에서 일부 층의 동결 해제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1" lang="en-US" altLang="ko-KR" sz="1400" dirty="0">
                <a:solidFill>
                  <a:prstClr val="black"/>
                </a:solidFill>
              </a:rPr>
              <a:t>5.</a:t>
            </a:r>
            <a:r>
              <a:rPr kumimoji="1" lang="ko-KR" altLang="en-US" sz="1400" dirty="0">
                <a:solidFill>
                  <a:prstClr val="black"/>
                </a:solidFill>
              </a:rPr>
              <a:t> </a:t>
            </a:r>
            <a:r>
              <a:rPr kumimoji="1" lang="ko-KR" altLang="en-US" sz="1400" b="1" dirty="0">
                <a:solidFill>
                  <a:prstClr val="black"/>
                </a:solidFill>
              </a:rPr>
              <a:t>동결을 해제한 층</a:t>
            </a:r>
            <a:r>
              <a:rPr kumimoji="1" lang="ko-KR" altLang="en-US" sz="1400" dirty="0">
                <a:solidFill>
                  <a:prstClr val="black"/>
                </a:solidFill>
              </a:rPr>
              <a:t>과 </a:t>
            </a:r>
            <a:r>
              <a:rPr kumimoji="1" lang="ko-KR" altLang="en-US" sz="1400" b="1" dirty="0">
                <a:solidFill>
                  <a:prstClr val="black"/>
                </a:solidFill>
              </a:rPr>
              <a:t>새로 추가한 층</a:t>
            </a:r>
            <a:r>
              <a:rPr kumimoji="1" lang="ko-KR" altLang="en-US" sz="1400" dirty="0">
                <a:solidFill>
                  <a:prstClr val="black"/>
                </a:solidFill>
              </a:rPr>
              <a:t>을 함께 훈련</a:t>
            </a:r>
            <a:endParaRPr kumimoji="1" lang="ko-Kore-KR" altLang="en-US" sz="1400" dirty="0">
              <a:solidFill>
                <a:prstClr val="black"/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9AF1A8C-D387-B748-958B-FCF649655F5D}"/>
              </a:ext>
            </a:extLst>
          </p:cNvPr>
          <p:cNvSpPr txBox="1"/>
          <p:nvPr/>
        </p:nvSpPr>
        <p:spPr>
          <a:xfrm>
            <a:off x="542322" y="5332760"/>
            <a:ext cx="6248827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/>
              <a:t>하위 층들은 좀 더 일반적이고 재사용 가능한 특성들을 </a:t>
            </a:r>
            <a:r>
              <a:rPr kumimoji="1" lang="ko-KR" altLang="en-US" sz="1400" dirty="0" err="1"/>
              <a:t>인코딩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반면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상위 층은 더 특화된 특성을 </a:t>
            </a:r>
            <a:r>
              <a:rPr kumimoji="1" lang="ko-KR" altLang="en-US" sz="1400" dirty="0" err="1"/>
              <a:t>인코딩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→ 수정이 필요한 것은 구체적인 특성이므로 상위 층만 미세 조정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ko-KR" altLang="en-US" sz="1400" dirty="0"/>
              <a:t>→ </a:t>
            </a:r>
            <a:r>
              <a:rPr kumimoji="1" lang="ko-KR" altLang="en-US" sz="1400" dirty="0" err="1"/>
              <a:t>합성곱</a:t>
            </a:r>
            <a:r>
              <a:rPr kumimoji="1" lang="ko-KR" altLang="en-US" sz="1400" dirty="0"/>
              <a:t> 기반 층을 전부 훈련할 경우 </a:t>
            </a:r>
            <a:r>
              <a:rPr kumimoji="1" lang="ko-KR" altLang="en-US" sz="1400" dirty="0" err="1"/>
              <a:t>파라미터가</a:t>
            </a:r>
            <a:r>
              <a:rPr kumimoji="1" lang="ko-KR" altLang="en-US" sz="1400" dirty="0"/>
              <a:t> 너무 많아 </a:t>
            </a:r>
            <a:r>
              <a:rPr kumimoji="1" lang="ko-KR" altLang="en-US" sz="1400" dirty="0" err="1"/>
              <a:t>과대적합</a:t>
            </a:r>
            <a:r>
              <a:rPr kumimoji="1" lang="ko-KR" altLang="en-US" sz="1400" dirty="0"/>
              <a:t> 발생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9201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804</Words>
  <Application>Microsoft Macintosh PowerPoint</Application>
  <PresentationFormat>와이드스크린</PresentationFormat>
  <Paragraphs>185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나눔스퀘어 ExtraBold</vt:lpstr>
      <vt:lpstr>나눔스퀘어 Light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leejin</cp:lastModifiedBy>
  <cp:revision>20</cp:revision>
  <dcterms:created xsi:type="dcterms:W3CDTF">2020-09-07T02:34:06Z</dcterms:created>
  <dcterms:modified xsi:type="dcterms:W3CDTF">2022-01-26T09:42:46Z</dcterms:modified>
</cp:coreProperties>
</file>